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7"/>
  </p:notesMasterIdLst>
  <p:sldIdLst>
    <p:sldId id="256" r:id="rId5"/>
    <p:sldId id="257" r:id="rId6"/>
    <p:sldId id="315" r:id="rId7"/>
    <p:sldId id="426" r:id="rId8"/>
    <p:sldId id="407" r:id="rId9"/>
    <p:sldId id="408" r:id="rId10"/>
    <p:sldId id="386" r:id="rId11"/>
    <p:sldId id="410" r:id="rId12"/>
    <p:sldId id="342" r:id="rId13"/>
    <p:sldId id="402" r:id="rId14"/>
    <p:sldId id="414" r:id="rId15"/>
    <p:sldId id="427" r:id="rId16"/>
    <p:sldId id="420" r:id="rId17"/>
    <p:sldId id="423" r:id="rId18"/>
    <p:sldId id="425" r:id="rId19"/>
    <p:sldId id="417" r:id="rId20"/>
    <p:sldId id="416" r:id="rId21"/>
    <p:sldId id="419" r:id="rId22"/>
    <p:sldId id="406" r:id="rId23"/>
    <p:sldId id="422" r:id="rId24"/>
    <p:sldId id="382" r:id="rId25"/>
    <p:sldId id="394" r:id="rId26"/>
    <p:sldId id="395" r:id="rId27"/>
    <p:sldId id="383" r:id="rId28"/>
    <p:sldId id="396" r:id="rId29"/>
    <p:sldId id="424" r:id="rId30"/>
    <p:sldId id="365" r:id="rId31"/>
    <p:sldId id="313" r:id="rId32"/>
    <p:sldId id="274" r:id="rId33"/>
    <p:sldId id="275" r:id="rId34"/>
    <p:sldId id="263" r:id="rId35"/>
    <p:sldId id="265" r:id="rId36"/>
    <p:sldId id="286" r:id="rId37"/>
    <p:sldId id="266" r:id="rId38"/>
    <p:sldId id="264" r:id="rId39"/>
    <p:sldId id="267" r:id="rId40"/>
    <p:sldId id="403" r:id="rId41"/>
    <p:sldId id="280" r:id="rId42"/>
    <p:sldId id="281" r:id="rId43"/>
    <p:sldId id="282" r:id="rId44"/>
    <p:sldId id="367" r:id="rId45"/>
    <p:sldId id="368" r:id="rId46"/>
    <p:sldId id="283" r:id="rId47"/>
    <p:sldId id="369" r:id="rId48"/>
    <p:sldId id="370" r:id="rId49"/>
    <p:sldId id="371" r:id="rId50"/>
    <p:sldId id="372" r:id="rId51"/>
    <p:sldId id="268" r:id="rId52"/>
    <p:sldId id="269" r:id="rId53"/>
    <p:sldId id="270" r:id="rId54"/>
    <p:sldId id="271" r:id="rId55"/>
    <p:sldId id="272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Matter" id="{6676F853-BA14-47E1-B53B-B843A96E2A79}">
          <p14:sldIdLst>
            <p14:sldId id="256"/>
            <p14:sldId id="257"/>
            <p14:sldId id="315"/>
            <p14:sldId id="426"/>
            <p14:sldId id="407"/>
            <p14:sldId id="408"/>
            <p14:sldId id="386"/>
            <p14:sldId id="410"/>
            <p14:sldId id="342"/>
            <p14:sldId id="402"/>
            <p14:sldId id="414"/>
            <p14:sldId id="427"/>
            <p14:sldId id="420"/>
            <p14:sldId id="423"/>
            <p14:sldId id="425"/>
            <p14:sldId id="417"/>
            <p14:sldId id="416"/>
            <p14:sldId id="419"/>
            <p14:sldId id="406"/>
            <p14:sldId id="422"/>
            <p14:sldId id="382"/>
            <p14:sldId id="394"/>
            <p14:sldId id="395"/>
            <p14:sldId id="383"/>
            <p14:sldId id="396"/>
            <p14:sldId id="424"/>
            <p14:sldId id="365"/>
          </p14:sldIdLst>
        </p14:section>
        <p14:section name="Problem Set up" id="{88294E19-6904-47AA-B184-F0E27FC1FB4C}">
          <p14:sldIdLst>
            <p14:sldId id="313"/>
          </p14:sldIdLst>
        </p14:section>
        <p14:section name="Embodiment Design" id="{71B43428-6807-4AB9-8248-BB854D4EEEFF}">
          <p14:sldIdLst/>
        </p14:section>
        <p14:section name="Build Phase" id="{FF596EF2-128C-4E64-A61A-F3E9BB20605F}">
          <p14:sldIdLst>
            <p14:sldId id="274"/>
          </p14:sldIdLst>
        </p14:section>
        <p14:section name="Testing and Validation" id="{8E8EEF18-DF67-4650-A7B8-5C58F429AA84}">
          <p14:sldIdLst>
            <p14:sldId id="275"/>
          </p14:sldIdLst>
        </p14:section>
        <p14:section name="Project Management" id="{A7BEC58C-F7F8-4BD6-84CB-16BE2DA38256}">
          <p14:sldIdLst>
            <p14:sldId id="263"/>
          </p14:sldIdLst>
        </p14:section>
        <p14:section name="Summary" id="{4C300BF7-36E4-4088-9A61-FD5AD972028E}">
          <p14:sldIdLst>
            <p14:sldId id="265"/>
            <p14:sldId id="286"/>
            <p14:sldId id="266"/>
            <p14:sldId id="264"/>
          </p14:sldIdLst>
        </p14:section>
        <p14:section name="Backup Slides" id="{1B3CCD90-13A5-48D3-9111-A1677DE0799C}">
          <p14:sldIdLst>
            <p14:sldId id="267"/>
            <p14:sldId id="403"/>
          </p14:sldIdLst>
        </p14:section>
        <p14:section name="Functional Decopmosition" id="{EDC6A04F-423C-4940-855B-FC9FE1A86332}">
          <p14:sldIdLst>
            <p14:sldId id="280"/>
            <p14:sldId id="281"/>
            <p14:sldId id="282"/>
            <p14:sldId id="367"/>
            <p14:sldId id="368"/>
          </p14:sldIdLst>
        </p14:section>
        <p14:section name="Concept Selection" id="{8CB161AF-49DE-4F03-B00D-781A04968C2F}">
          <p14:sldIdLst>
            <p14:sldId id="283"/>
            <p14:sldId id="369"/>
            <p14:sldId id="370"/>
            <p14:sldId id="371"/>
            <p14:sldId id="372"/>
          </p14:sldIdLst>
        </p14:section>
        <p14:section name="Detailed Math" id="{8359201E-DCC9-4570-8795-589005A4ED44}">
          <p14:sldIdLst>
            <p14:sldId id="268"/>
          </p14:sldIdLst>
        </p14:section>
        <p14:section name="Back Matter" id="{3B477371-1A9E-4F72-87A4-6BB6BC7C18B6}">
          <p14:sldIdLst>
            <p14:sldId id="269"/>
            <p14:sldId id="270"/>
            <p14:sldId id="271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AE10321-743A-6328-B5C3-084C2BD7EE6C}" name="Emily Dawson" initials="ED" userId="S::erd18b@fsu.edu::1694e4fd-79f3-4e5d-b5f8-66fe4d2e815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BDC"/>
    <a:srgbClr val="EE2737"/>
    <a:srgbClr val="000000"/>
    <a:srgbClr val="FF0000"/>
    <a:srgbClr val="A4D233"/>
    <a:srgbClr val="236192"/>
    <a:srgbClr val="A0ADBD"/>
    <a:srgbClr val="00CFB4"/>
    <a:srgbClr val="2F5597"/>
    <a:srgbClr val="E8EA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3A715E-A974-4900-B2A6-0B9F133A126A}" v="366" dt="2023-01-25T23:52:03.461"/>
    <p1510:client id="{0B311CF5-F8B9-D5B4-F1B5-3B617B578933}" v="76" dt="2023-01-26T02:05:15.314"/>
    <p1510:client id="{0DD5CB7B-F113-2049-A555-0C642B54E57F}" v="403" dt="2023-01-25T23:51:36.680"/>
    <p1510:client id="{19A2716F-9479-4A29-9459-D610DF84311D}" v="11" dt="2023-01-25T17:14:58.070"/>
    <p1510:client id="{1DD9873D-54AA-4A4D-BB8B-35CC22657906}" v="378" dt="2023-01-26T02:07:18.979"/>
    <p1510:client id="{23216FD0-8D56-42C4-9C44-A0B708E1404E}" v="6" dt="2023-01-25T15:31:09.966"/>
    <p1510:client id="{35E5680A-74C2-A477-E721-EF720517406E}" v="15" dt="2023-01-26T03:21:38.040"/>
    <p1510:client id="{37810DA8-BAFF-4112-9258-40C39B8446A8}" v="511" dt="2023-01-25T17:08:40.943"/>
    <p1510:client id="{4571B37C-8B1C-422E-BA87-52F260619303}" v="1213" vWet="1215" dt="2023-01-26T03:21:41.535"/>
    <p1510:client id="{4A424A81-ABC7-47A7-9683-530E616BB629}" v="303" dt="2023-01-26T00:56:26.109"/>
    <p1510:client id="{4B964437-D7A6-477B-BD78-20A20F7CF45E}" v="46" dt="2023-01-26T03:26:20.620"/>
    <p1510:client id="{663B7E73-C80B-492C-9FAC-15E5F4ECFC8D}" v="71" dt="2023-01-26T03:07:04.932"/>
    <p1510:client id="{896A10EF-8DD6-4321-9302-F66EE44FD24A}" v="22" dt="2023-01-26T02:13:35.317"/>
    <p1510:client id="{8988B21F-0D04-499D-9BF2-198C4E45CEFC}" v="127" dt="2023-01-25T19:46:24.782"/>
    <p1510:client id="{90E496F2-E53E-40CF-81D7-FF8998044674}" v="7" dt="2023-01-26T00:27:24.699"/>
    <p1510:client id="{91431832-739A-FA2A-6FBC-1D3CA9975394}" v="4" dt="2023-01-26T02:13:29.728"/>
    <p1510:client id="{92545BC9-0E2B-4CAD-B563-C0B52ECB2B22}" v="181" dt="2023-01-25T18:56:50.163"/>
    <p1510:client id="{A180397B-3117-B8ED-1AE7-FF954BEEDDA5}" v="27" dt="2023-01-26T03:26:42.197"/>
    <p1510:client id="{A768F657-F403-E6AF-F13C-EEEE99C546FA}" v="210" dt="2023-01-26T03:06:50.678"/>
    <p1510:client id="{C687FB46-D9DF-4860-8E04-35A9A0A2829D}" v="322" dt="2023-01-26T01:47:38.988"/>
    <p1510:client id="{CCE36163-FCFC-4EB5-A90F-3D906DEB30CE}" v="234" dt="2023-01-26T03:23:21.552"/>
    <p1510:client id="{CDE9C1CD-0E8C-4585-B174-F1088C06CA69}" v="94" dt="2023-01-25T20:22:53.161"/>
    <p1510:client id="{D943EF9D-1F8C-54E4-C0AE-0599923A5299}" v="1" dt="2023-01-26T03:08:17.248"/>
    <p1510:client id="{EA614578-519C-47C3-B704-11D62D32D78D}" v="30" dt="2023-01-25T15:26:08.402"/>
    <p1510:client id="{FCDC23E5-17A6-46DB-BB20-49D53CDEAE43}" v="102" dt="2023-01-25T22:33:35.7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2"/>
  </p:normalViewPr>
  <p:slideViewPr>
    <p:cSldViewPr snapToGrid="0">
      <p:cViewPr varScale="1">
        <p:scale>
          <a:sx n="103" d="100"/>
          <a:sy n="103" d="100"/>
        </p:scale>
        <p:origin x="8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26T00:44:30.4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5196 11785 16383 0 0,'-4'0'0'0'0,"-3"0"0"0"0,-6 0 0 0 0,-3 4 0 0 0,-8 1 0 0 0,2 2 0 0 0,1 2 0 0 0,0 2 0 0 0,4 2 0 0 0,5 3 0 0 0,7-1 0 0 0,9 5 0 0 0,10-3 0 0 0,7 1 0 0 0,8-4 0 0 0,0-4 0 0 0,2-2 0 0 0,-4-5 0 0 0,-1-1 0 0 0,-2-2 0 0 0,-2 0 0 0 0,4-2 0 0 0,3 2 0 0 0,5-1 0 0 0,-1-3 0 0 0,2 0 0 0 0,-2-1 0 0 0,-3 1 0 0 0,1-2 0 0 0,-2-4 0 0 0,-1-4 0 0 0,-7-3 0 0 0,-2-2 0 0 0,-5-2 0 0 0,-9 0 0 0 0,-3-1 0 0 0,-12 0 0 0 0,-6 1 0 0 0,-8-1 0 0 0,-3 1 0 0 0,-1 3 0 0 0,5 1 0 0 0,2 5 0 0 0,1-1 0 0 0,1-1 0 0 0,-1-1 0 0 0,-2 0 0 0 0,-4 5 0 0 0,-2 3 0 0 0,0 2 0 0 0,-4 2 0 0 0,1 3 0 0 0,-2 0 0 0 0,6-2 0 0 0,2-3 0 0 0,3 1 0 0 0,1 2 0 0 0,5 3 0 0 0,8 5 0 0 0,9 3 0 0 0,9-1 0 0 0,5-1 0 0 0,3 0 0 0 0,4 0 0 0 0,0 3 0 0 0,2-1 0 0 0,-2-2 0 0 0,0-2 0 0 0,0-2 0 0 0,0 2 0 0 0,-1 1 0 0 0,0-1 0 0 0,0 1 0 0 0,-1 1 0 0 0,1-2 0 0 0,0 0 0 0 0,-4-6 0 0 0,-1-1 0 0 0,-2-7 0 0 0,-2-2 0 0 0,-2-5 0 0 0,1 1 0 0 0,-1-1 0 0 0,-3 0 0 0 0,-2-3 0 0 0,-2 0 0 0 0,-2-1 0 0 0,-1-1 0 0 0,-4 0 0 0 0,-5 0 0 0 0,-4 2 0 0 0,-1 3 0 0 0,0 3 0 0 0,-2 4 0 0 0,-6-1 0 0 0,-2-1 0 0 0,0 1 0 0 0,-1 1 0 0 0,-3 1 0 0 0,1-1 0 0 0,0 3 0 0 0,2 2 0 0 0,1 1 0 0 0,2 1 0 0 0,0 2 0 0 0,1 0 0 0 0,7 2 0 0 0,11 1 0 0 0,7 2 0 0 0,9 4 0 0 0,4 3 0 0 0,3-1 0 0 0,5-1 0 0 0,4-2 0 0 0,-2-3 0 0 0,-2-3 0 0 0,0-1 0 0 0,-2-1 0 0 0,-1 0 0 0 0,1-1 0 0 0,-3-3 0 0 0,-2-4 0 0 0,-6-6 0 0 0,-1 1 0 0 0,2-1 0 0 0,-2-3 0 0 0,-3-1 0 0 0,-2-5 0 0 0,-6-2 0 0 0,-4-1 0 0 0,-3 2 0 0 0,-5 3 0 0 0,-1 7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26T00:44:30.4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2781 11271 16383 0 0,'-4'0'0'0'0,"-3"0"0"0"0,-6 0 0 0 0,-3 0 0 0 0,-4 0 0 0 0,3 4 0 0 0,7 4 0 0 0,10 1 0 0 0,7 0 0 0 0,7-3 0 0 0,8 2 0 0 0,4-1 0 0 0,1 3 0 0 0,-1-2 0 0 0,-2 0 0 0 0,1-3 0 0 0,-2-3 0 0 0,-2-1 0 0 0,1 0 0 0 0,-5-4 0 0 0,-5-6 0 0 0,-4-4 0 0 0,-3-4 0 0 0,-4 1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26T00:44:30.4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5473 12039 16383 0 0,'-4'0'0'0'0,"-4"0"0"0"0,-6 0 0 0 0,-2 0 0 0 0,-4 0 0 0 0,1 0 0 0 0,0 3 0 0 0,6 6 0 0 0,8 1 0 0 0,7-3 0 0 0,8-1 0 0 0,6-1 0 0 0,4-2 0 0 0,6 4 0 0 0,7 3 0 0 0,4 0 0 0 0,-2-4 0 0 0,-3-1 0 0 0,-4-1 0 0 0,-2-3 0 0 0,-2-1 0 0 0,-2 0 0 0 0,-5-4 0 0 0,-2-1 0 0 0,1 0 0 0 0,-3-2 0 0 0,-3-4 0 0 0,0 0 0 0 0,-3-7 0 0 0,-1-1 0 0 0,-2-2 0 0 0,-2-2 0 0 0,0 0 0 0 0,-6 4 0 0 0,-5 6 0 0 0,-1 3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26T00:44:30.4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5496 11791 16383 0 0,'-3'0'0'0'0,"-5"0"0"0"0,-5 0 0 0 0,-3 0 0 0 0,-4 0 0 0 0,-1 0 0 0 0,0 0 0 0 0,7 0 0 0 0,5 3 0 0 0,11 2 0 0 0,10 0 0 0 0,10-2 0 0 0,3 1 0 0 0,2-3 0 0 0,0 0 0 0 0,0-1 0 0 0,-3 0 0 0 0,-1 0 0 0 0,-1 0 0 0 0,0-1 0 0 0,-1 1 0 0 0,0 0 0 0 0,0 0 0 0 0,2 0 0 0 0,3-4 0 0 0,-4-7 0 0 0,-6-8 0 0 0,-1-2 0 0 0,-5-1 0 0 0,-3-1 0 0 0,-2-1 0 0 0,-4 1 0 0 0,0-3 0 0 0,-8 4 0 0 0,-6 3 0 0 0,-2 4 0 0 0,-5-1 0 0 0,-2 4 0 0 0,2 2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26T00:44:30.4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5476 11431 16383 0 0,'-8'0'0'0'0,"-5"0"0"0"0,-8 0 0 0 0,-3 0 0 0 0,1 4 0 0 0,9 1 0 0 0,10 0 0 0 0,9-1 0 0 0,8-2 0 0 0,5 3 0 0 0,2 1 0 0 0,4-1 0 0 0,-2-1 0 0 0,1-2 0 0 0,-1 0 0 0 0,0-2 0 0 0,1 0 0 0 0,-3-4 0 0 0,1-5 0 0 0,-2-3 0 0 0,-3-2 0 0 0,-4-1 0 0 0,-3-1 0 0 0,-3-2 0 0 0,-4-1 0 0 0,-1-2 0 0 0,-4 4 0 0 0,-2 1 0 0 0,-7-1 0 0 0,-3-1 0 0 0,0 2 0 0 0,-3 5 0 0 0,-1 4 0 0 0,-2-1 0 0 0,4 1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26T00:44:30.4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2749 11998 16383 0 0,'-3'0'0'0'0,"-6"0"0"0"0,-4 0 0 0 0,-3 0 0 0 0,-3 0 0 0 0,-2 0 0 0 0,-1 0 0 0 0,0 0 0 0 0,1 0 0 0 0,3 4 0 0 0,1 0 0 0 0,3 4 0 0 0,6 5 0 0 0,1 2 0 0 0,5 3 0 0 0,4 2 0 0 0,7 1 0 0 0,1 1 0 0 0,2-3 0 0 0,0-3 0 0 0,1-3 0 0 0,1 1 0 0 0,4-4 0 0 0,0-2 0 0 0,5-4 0 0 0,3 0 0 0 0,0-4 0 0 0,-1 0 0 0 0,-2 0 0 0 0,0 0 0 0 0,-1-2 0 0 0,0 2 0 0 0,-1 0 0 0 0,0-1 0 0 0,0 1 0 0 0,2 0 0 0 0,3-3 0 0 0,0-2 0 0 0,-5-3 0 0 0,-3 0 0 0 0,1 0 0 0 0,-1 0 0 0 0,0-1 0 0 0,2 3 0 0 0,-4-2 0 0 0,-4-3 0 0 0,-1 0 0 0 0,-1-1 0 0 0,0 1 0 0 0,-1-2 0 0 0,-2 0 0 0 0,-3-3 0 0 0,-2-3 0 0 0,-1-4 0 0 0,1-6 0 0 0,-6 2 0 0 0,-2 2 0 0 0,-3 6 0 0 0,-3 1 0 0 0,1 1 0 0 0,-4 3 0 0 0,0 5 0 0 0,-2 2 0 0 0,-2 5 0 0 0,-5-3 0 0 0,2 0 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26T00:44:30.4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2733 11615 16383 0 0,'-4'0'0'0'0,"-4"0"0"0"0,-5 0 0 0 0,-3 0 0 0 0,-3 0 0 0 0,-2 0 0 0 0,-4 0 0 0 0,-2 0 0 0 0,5 2 0 0 0,9 11 0 0 0,9 2 0 0 0,14-3 0 0 0,12 1 0 0 0,5-1 0 0 0,6-4 0 0 0,1-2 0 0 0,-3-3 0 0 0,-1-1 0 0 0,-5-2 0 0 0,0 0 0 0 0,-3-5 0 0 0,0-3 0 0 0,2-2 0 0 0,1-2 0 0 0,0 0 0 0 0,-4 0 0 0 0,-3 1 0 0 0,-1 2 0 0 0,2 1 0 0 0,-1-1 0 0 0,2 3 0 0 0,-1-2 0 0 0,2 1 0 0 0,0 2 0 0 0,-4-2 0 0 0,-1-1 0 0 0,2 2 0 0 0,-1-1 0 0 0,-3-4 0 0 0,-2-4 0 0 0,-5-5 0 0 0,-2-5 0 0 0,-4 1 0 0 0,-1-1 0 0 0,-4 4 0 0 0,-1 2 0 0 0,-7 1 0 0 0,-5 4 0 0 0,-4-1 0 0 0,-1 4 0 0 0,0 0 0 0 0,-5 1 0 0 0,0 3 0 0 0,4 2 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26T00:44:30.4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8652 11292 16383 0 0,'0'-3'0'0'0,"4"-2"0"0"0,4 0 0 0 0,8 2 0 0 0,5-1 0 0 0,2 3 0 0 0,2 0 0 0 0,0 1 0 0 0,-2 0 0 0 0,-1 0 0 0 0,0 4 0 0 0,0 1 0 0 0,3 0 0 0 0,1 2 0 0 0,3 0 0 0 0,-4 0 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26T00:44:30.4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2805 11748 16383 0 0,'2'0'0'0'0,"7"0"0"0"0,5 0 0 0 0,2 0 0 0 0,3 0 0 0 0,1 0 0 0 0,2 0 0 0 0,0 2 0 0 0,0 3 0 0 0,-1 0 0 0 0,1-1 0 0 0,-1 2 0 0 0,4 0 0 0 0,0-1 0 0 0,1 4 0 0 0,-1-2 0 0 0,-6-2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9F038-1167-4D95-8C53-B3C3292059ED}" type="datetimeFigureOut">
              <a:rPr lang="en-US" smtClean="0"/>
              <a:t>1/25/23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48D8C-6117-40E4-8E16-004DA1856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78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Binary Pairwise Comparison, House of Quality, Pugh Charts, and Analytical Hierarchy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48D8C-6117-40E4-8E16-004DA18562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79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6"x6", ½" borders. Percentages are total area removed from the cardboard. Dropped at heights of 1ft and 2ft with 4 stacks of 8 quarters in the middle of each.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48D8C-6117-40E4-8E16-004DA18562C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171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48D8C-6117-40E4-8E16-004DA18562C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67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48D8C-6117-40E4-8E16-004DA18562C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09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48D8C-6117-40E4-8E16-004DA18562C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18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2363"/>
            <a:ext cx="10515599" cy="2260355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6352D44-B364-42A1-8D5E-BCFA866BC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9024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44464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1362B9-208D-4DB2-99B3-BA7D01212D5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271493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1E84F8-12C5-40E5-A45C-E4BEFB7ED94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59052367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0943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0943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5E60FA-03DC-4DD3-ADB5-558FDAFF180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517402172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099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099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82E59-CF7D-41E5-88A8-18E87385456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98716172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7360"/>
            <a:ext cx="3474720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337360"/>
            <a:ext cx="6935788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07CFA4-F15B-47EA-AF7F-A6AD3A832D2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092331042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0619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467819-2C73-41C7-911A-62CAD25D64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438085949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2958660"/>
            <a:ext cx="5148072" cy="2971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5735"/>
            <a:ext cx="10515600" cy="11978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58660"/>
            <a:ext cx="5148072" cy="2971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5D11A9-8D12-43A7-91C1-D86FDA27EC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374909684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0927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1353FF-A2A6-4825-8E2A-7404D3B1662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878465228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6533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65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6533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457498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475891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475891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E6AA582-4E7B-49AE-837A-566C2DE0F9D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055554094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545217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367525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30674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30673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30672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A3F2760-6514-4032-8AF5-6083FD0490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1740390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80706-718F-4937-AE41-91149A90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8982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7177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51911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95E99A-9F80-4C7D-AAC6-2D59D6135ED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170225007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84267E-569B-4A7C-BE85-D236CF2BBC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01096587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711B50-3A59-48A2-A209-B476E7DC4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3C81F90-0DC2-4709-914C-368BE8FBB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BB8AE0-DD96-4F82-9F50-CC0F857CB12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34154788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B9EACB-CC9C-4FC1-93B9-07D1FEE486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61289223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5627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68053A-9457-4B57-99D3-6FB087AB5CB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5375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27489403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32991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E9AEC4-5BB8-4916-BDC8-522A52E8D8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4026758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14193946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090B6B-9E91-41F9-A875-1B4AA3C12B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81958120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7B4786-381E-4205-B571-76421405C6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83528290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1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CB8D19-CBB1-4E6D-A791-578D4ACA168A}"/>
              </a:ext>
            </a:extLst>
          </p:cNvPr>
          <p:cNvSpPr/>
          <p:nvPr userDrawn="1"/>
        </p:nvSpPr>
        <p:spPr>
          <a:xfrm>
            <a:off x="0" y="5917223"/>
            <a:ext cx="12192000" cy="940777"/>
          </a:xfrm>
          <a:prstGeom prst="rect">
            <a:avLst/>
          </a:prstGeom>
          <a:solidFill>
            <a:srgbClr val="B7B09C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14321"/>
            <a:ext cx="2149661" cy="49544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 userDrawn="1"/>
        </p:nvSpPr>
        <p:spPr>
          <a:xfrm>
            <a:off x="203454" y="6233721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87492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82" r:id="rId3"/>
    <p:sldLayoutId id="2147483666" r:id="rId4"/>
    <p:sldLayoutId id="2147483681" r:id="rId5"/>
    <p:sldLayoutId id="2147483672" r:id="rId6"/>
    <p:sldLayoutId id="2147483662" r:id="rId7"/>
    <p:sldLayoutId id="2147483664" r:id="rId8"/>
    <p:sldLayoutId id="2147483665" r:id="rId9"/>
    <p:sldLayoutId id="2147483668" r:id="rId10"/>
    <p:sldLayoutId id="2147483669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70" r:id="rId20"/>
    <p:sldLayoutId id="2147483671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B7B09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67.png"/><Relationship Id="rId18" Type="http://schemas.openxmlformats.org/officeDocument/2006/relationships/customXml" Target="../ink/ink9.xml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12" Type="http://schemas.openxmlformats.org/officeDocument/2006/relationships/customXml" Target="../ink/ink6.xml"/><Relationship Id="rId17" Type="http://schemas.openxmlformats.org/officeDocument/2006/relationships/image" Target="../media/image69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5" Type="http://schemas.openxmlformats.org/officeDocument/2006/relationships/image" Target="../media/image68.png"/><Relationship Id="rId10" Type="http://schemas.openxmlformats.org/officeDocument/2006/relationships/customXml" Target="../ink/ink5.xml"/><Relationship Id="rId19" Type="http://schemas.openxmlformats.org/officeDocument/2006/relationships/image" Target="../media/image70.png"/><Relationship Id="rId4" Type="http://schemas.openxmlformats.org/officeDocument/2006/relationships/customXml" Target="../ink/ink2.xml"/><Relationship Id="rId9" Type="http://schemas.openxmlformats.org/officeDocument/2006/relationships/image" Target="../media/image65.png"/><Relationship Id="rId14" Type="http://schemas.openxmlformats.org/officeDocument/2006/relationships/customXml" Target="../ink/ink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byjus.com/physics/electrostatic-shielding/#:~:text=Electrostatic%20shielding%20is%20a%20phenomenon,are%20blocked%20using%20the%20cage" TargetMode="External"/><Relationship Id="rId2" Type="http://schemas.openxmlformats.org/officeDocument/2006/relationships/hyperlink" Target="https://blog.chesterton.com/sealing/understanding-spring-energized-seals/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thumb/b/b7/Moon_Landing_Sites.svg/1200px-Moon_Landing_Sites.svg.png" TargetMode="External"/><Relationship Id="rId2" Type="http://schemas.openxmlformats.org/officeDocument/2006/relationships/hyperlink" Target="https://ars.els-cdn.com/content/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yS212lGDJM?feature=oembed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5" Type="http://schemas.openxmlformats.org/officeDocument/2006/relationships/image" Target="../media/image4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C3649829-2F98-E843-7F79-85DD7337AA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8" b="23630"/>
          <a:stretch/>
        </p:blipFill>
        <p:spPr>
          <a:xfrm>
            <a:off x="-38100" y="-14105"/>
            <a:ext cx="12239633" cy="59343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233AB9-F451-4350-AE5E-9E3DD0BCE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99" y="527631"/>
            <a:ext cx="10515599" cy="736355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E0CC94"/>
                </a:solidFill>
                <a:latin typeface="Arial"/>
                <a:cs typeface="Arial"/>
              </a:rPr>
              <a:t>Movement Through Regolith</a:t>
            </a:r>
            <a:endParaRPr lang="en-US">
              <a:solidFill>
                <a:srgbClr val="E0CC94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B67809-A397-68D7-04AB-659BF942EF40}"/>
              </a:ext>
            </a:extLst>
          </p:cNvPr>
          <p:cNvSpPr/>
          <p:nvPr/>
        </p:nvSpPr>
        <p:spPr>
          <a:xfrm>
            <a:off x="63500" y="1517650"/>
            <a:ext cx="7962900" cy="168275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CE93E2-8F10-4A6E-A116-2EC5408665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559" y="1797244"/>
            <a:ext cx="105156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>
                <a:latin typeface="Arial"/>
                <a:cs typeface="Arial"/>
              </a:rPr>
              <a:t>Team 518:</a:t>
            </a:r>
            <a:r>
              <a:rPr lang="en-US">
                <a:latin typeface="Arial"/>
                <a:cs typeface="Arial"/>
              </a:rPr>
              <a:t> Joshua Baldwin, Enrique Chocron, 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Emily Dawson, Andres Hernandez Chapa, Joseph Way 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1B4F79-7E72-3E67-EB9C-D1DF8EB7D7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07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49693-9310-1841-F09D-7C7353DC1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094" y="159101"/>
            <a:ext cx="10515600" cy="1325563"/>
          </a:xfrm>
        </p:spPr>
        <p:txBody>
          <a:bodyPr/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Concept Generation–High Fidelity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3E06B0-4A48-BD0E-47BB-B075BEC1FAD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Joshua Baldwin</a:t>
            </a:r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76BAB10-165A-5F0C-5023-E6EC4BEA2B0C}"/>
              </a:ext>
            </a:extLst>
          </p:cNvPr>
          <p:cNvSpPr/>
          <p:nvPr/>
        </p:nvSpPr>
        <p:spPr>
          <a:xfrm>
            <a:off x="508408" y="1642444"/>
            <a:ext cx="3466346" cy="1421011"/>
          </a:xfrm>
          <a:prstGeom prst="roundRect">
            <a:avLst/>
          </a:prstGeom>
          <a:solidFill>
            <a:srgbClr val="EE2737"/>
          </a:solidFill>
          <a:ln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atin typeface="Arial"/>
                <a:ea typeface="+mn-lt"/>
                <a:cs typeface="+mn-lt"/>
              </a:rPr>
              <a:t>Jansen Mechanism Kinetic Linkage</a:t>
            </a:r>
            <a:endParaRPr lang="en-US" sz="2400">
              <a:latin typeface="Arial"/>
              <a:cs typeface="Calibri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4A86F13-BC49-C487-2BD3-98075E4797C9}"/>
              </a:ext>
            </a:extLst>
          </p:cNvPr>
          <p:cNvSpPr/>
          <p:nvPr/>
        </p:nvSpPr>
        <p:spPr>
          <a:xfrm>
            <a:off x="4362488" y="1639862"/>
            <a:ext cx="3466345" cy="1421011"/>
          </a:xfrm>
          <a:prstGeom prst="roundRect">
            <a:avLst/>
          </a:prstGeom>
          <a:solidFill>
            <a:srgbClr val="A4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atin typeface="Arial"/>
                <a:ea typeface="+mn-lt"/>
                <a:cs typeface="+mn-lt"/>
              </a:rPr>
              <a:t>4-legged Rover with Snowshoes</a:t>
            </a:r>
            <a:endParaRPr lang="en-US" sz="2400" b="1">
              <a:latin typeface="Arial"/>
              <a:cs typeface="Calibri" panose="020F0502020204030204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6CD97AD-F778-AD5B-D2F0-87B80853ED85}"/>
              </a:ext>
            </a:extLst>
          </p:cNvPr>
          <p:cNvSpPr/>
          <p:nvPr/>
        </p:nvSpPr>
        <p:spPr>
          <a:xfrm>
            <a:off x="8211358" y="1643737"/>
            <a:ext cx="3466346" cy="1421011"/>
          </a:xfrm>
          <a:prstGeom prst="roundRect">
            <a:avLst/>
          </a:prstGeom>
          <a:solidFill>
            <a:srgbClr val="EE2737"/>
          </a:solidFill>
          <a:ln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atin typeface="Arial"/>
                <a:ea typeface="+mn-lt"/>
                <a:cs typeface="+mn-lt"/>
              </a:rPr>
              <a:t>Office Chair Design</a:t>
            </a:r>
            <a:endParaRPr lang="en-US" sz="2400">
              <a:latin typeface="Arial"/>
              <a:cs typeface="Calibri" panose="020F0502020204030204"/>
            </a:endParaRPr>
          </a:p>
        </p:txBody>
      </p:sp>
      <p:pic>
        <p:nvPicPr>
          <p:cNvPr id="6" name="Picture 7" descr="Shape, polygon&#10;&#10;Description automatically generated">
            <a:extLst>
              <a:ext uri="{FF2B5EF4-FFF2-40B4-BE49-F238E27FC236}">
                <a16:creationId xmlns:a16="http://schemas.microsoft.com/office/drawing/2014/main" id="{2FC137B8-084B-B681-5808-C65C018F1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393" y="3286316"/>
            <a:ext cx="1897092" cy="2474202"/>
          </a:xfrm>
          <a:prstGeom prst="rect">
            <a:avLst/>
          </a:prstGeom>
        </p:spPr>
      </p:pic>
      <p:pic>
        <p:nvPicPr>
          <p:cNvPr id="10" name="Picture 6" descr="Shape&#10;&#10;Description automatically generated">
            <a:extLst>
              <a:ext uri="{FF2B5EF4-FFF2-40B4-BE49-F238E27FC236}">
                <a16:creationId xmlns:a16="http://schemas.microsoft.com/office/drawing/2014/main" id="{1AC74759-B458-DC80-C1BA-8B78B44EB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24200" y="3318555"/>
            <a:ext cx="3290924" cy="2062395"/>
          </a:xfrm>
        </p:spPr>
      </p:pic>
      <p:pic>
        <p:nvPicPr>
          <p:cNvPr id="13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0A904688-470A-8F63-C9F5-27276842F7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706" t="1004" r="-223" b="-114"/>
          <a:stretch/>
        </p:blipFill>
        <p:spPr>
          <a:xfrm rot="5400000">
            <a:off x="4968557" y="2455965"/>
            <a:ext cx="2243691" cy="3907220"/>
          </a:xfrm>
          <a:prstGeom prst="rect">
            <a:avLst/>
          </a:prstGeom>
        </p:spPr>
      </p:pic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AA12CD5C-EDFF-CAAF-80BD-7EE2BBE04EAF}"/>
              </a:ext>
            </a:extLst>
          </p:cNvPr>
          <p:cNvSpPr/>
          <p:nvPr/>
        </p:nvSpPr>
        <p:spPr>
          <a:xfrm rot="5400000">
            <a:off x="117528" y="1681447"/>
            <a:ext cx="4331571" cy="3844441"/>
          </a:xfrm>
          <a:prstGeom prst="flowChartProcess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84672F9B-47A7-27CC-7612-9C54B8C35AC3}"/>
              </a:ext>
            </a:extLst>
          </p:cNvPr>
          <p:cNvSpPr/>
          <p:nvPr/>
        </p:nvSpPr>
        <p:spPr>
          <a:xfrm rot="5400000">
            <a:off x="7954065" y="1678632"/>
            <a:ext cx="4028063" cy="3837984"/>
          </a:xfrm>
          <a:prstGeom prst="flowChartProcess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3743AB-1D35-60F5-24EE-1973662285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81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1382E-ADA7-442D-BB8A-1D3D00B04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529"/>
            <a:ext cx="10515600" cy="1325563"/>
          </a:xfrm>
        </p:spPr>
        <p:txBody>
          <a:bodyPr/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What Has Changed?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07485-ABA0-BA9A-17A2-5E52EA6CF636}"/>
              </a:ext>
            </a:extLst>
          </p:cNvPr>
          <p:cNvSpPr txBox="1"/>
          <p:nvPr/>
        </p:nvSpPr>
        <p:spPr>
          <a:xfrm>
            <a:off x="10624977" y="5604808"/>
            <a:ext cx="13848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6E7A913-5ED9-1B1F-F35B-64D5253DDF01}"/>
              </a:ext>
            </a:extLst>
          </p:cNvPr>
          <p:cNvSpPr txBox="1">
            <a:spLocks/>
          </p:cNvSpPr>
          <p:nvPr/>
        </p:nvSpPr>
        <p:spPr>
          <a:xfrm>
            <a:off x="10367684" y="5605883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Joshua Baldwin</a:t>
            </a:r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3472F73-6C04-34F0-7A52-B49F8A524A7E}"/>
              </a:ext>
            </a:extLst>
          </p:cNvPr>
          <p:cNvSpPr/>
          <p:nvPr/>
        </p:nvSpPr>
        <p:spPr>
          <a:xfrm>
            <a:off x="1972235" y="1267353"/>
            <a:ext cx="8247527" cy="914400"/>
          </a:xfrm>
          <a:prstGeom prst="roundRect">
            <a:avLst/>
          </a:prstGeom>
          <a:solidFill>
            <a:srgbClr val="236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atin typeface="Arial"/>
                <a:cs typeface="Calibri"/>
              </a:rPr>
              <a:t>We were advised to ONLY focus on the foot attachment to Dr. Clark's robot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DC6D2CB-6D10-BD66-995E-0AB43E6A570F}"/>
              </a:ext>
            </a:extLst>
          </p:cNvPr>
          <p:cNvSpPr txBox="1">
            <a:spLocks/>
          </p:cNvSpPr>
          <p:nvPr/>
        </p:nvSpPr>
        <p:spPr>
          <a:xfrm>
            <a:off x="836802" y="211143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Why?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71390A-8911-7D03-FE2C-809946E7E070}"/>
              </a:ext>
            </a:extLst>
          </p:cNvPr>
          <p:cNvSpPr/>
          <p:nvPr/>
        </p:nvSpPr>
        <p:spPr>
          <a:xfrm>
            <a:off x="1972234" y="3364599"/>
            <a:ext cx="8247527" cy="914400"/>
          </a:xfrm>
          <a:prstGeom prst="roundRect">
            <a:avLst/>
          </a:prstGeom>
          <a:solidFill>
            <a:srgbClr val="23619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atin typeface="Arial"/>
                <a:cs typeface="Calibri"/>
              </a:rPr>
              <a:t>Limited time and budget constraints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D5EB7CD-28EB-76E6-98E2-6F492B95D176}"/>
              </a:ext>
            </a:extLst>
          </p:cNvPr>
          <p:cNvSpPr/>
          <p:nvPr/>
        </p:nvSpPr>
        <p:spPr>
          <a:xfrm>
            <a:off x="1972233" y="4469149"/>
            <a:ext cx="8247527" cy="914400"/>
          </a:xfrm>
          <a:prstGeom prst="roundRect">
            <a:avLst/>
          </a:prstGeom>
          <a:solidFill>
            <a:srgbClr val="23619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atin typeface="Arial"/>
                <a:cs typeface="Calibri"/>
              </a:rPr>
              <a:t>The ability to present a deeper analysis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F94DC6-1A6E-C805-9CA2-BD9E85518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6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7F793-B3C6-D7A0-8403-B5853C4A9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Current Work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EA4B3C-0E95-8AA0-0400-7AF963B188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Joshua Baldwin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685B64-CF3F-EB8D-D601-DAA0A22CE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12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C7A5E-1F56-438D-F3F5-C045C90DB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908"/>
            <a:ext cx="10515600" cy="1325563"/>
          </a:xfrm>
        </p:spPr>
        <p:txBody>
          <a:bodyPr/>
          <a:lstStyle/>
          <a:p>
            <a:pPr algn="ctr"/>
            <a:r>
              <a:rPr lang="en-US">
                <a:solidFill>
                  <a:srgbClr val="404040"/>
                </a:solidFill>
                <a:latin typeface="Arial"/>
                <a:cs typeface="Arial"/>
              </a:rPr>
              <a:t>Foot Lattice Testing</a:t>
            </a:r>
            <a:endParaRPr lang="en-US">
              <a:solidFill>
                <a:srgbClr val="404040"/>
              </a:solidFill>
            </a:endParaRPr>
          </a:p>
        </p:txBody>
      </p:sp>
      <p:pic>
        <p:nvPicPr>
          <p:cNvPr id="8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DA7450F9-9848-6516-12F5-6A2C6E843FA8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1374394" y="2285212"/>
            <a:ext cx="2557637" cy="2740668"/>
          </a:xfrm>
          <a:prstGeom prst="round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AE8FD4B-A05B-5D3A-D201-BDF73A106A44}"/>
              </a:ext>
            </a:extLst>
          </p:cNvPr>
          <p:cNvSpPr/>
          <p:nvPr/>
        </p:nvSpPr>
        <p:spPr>
          <a:xfrm>
            <a:off x="4043477" y="1098799"/>
            <a:ext cx="3939397" cy="977661"/>
          </a:xfrm>
          <a:prstGeom prst="roundRect">
            <a:avLst/>
          </a:prstGeom>
          <a:solidFill>
            <a:srgbClr val="00CFB4">
              <a:alpha val="70000"/>
            </a:srgbClr>
          </a:solidFill>
          <a:ln>
            <a:solidFill>
              <a:srgbClr val="00CF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  <a:spcBef>
                <a:spcPts val="1000"/>
              </a:spcBef>
            </a:pPr>
            <a:r>
              <a:rPr lang="en-US" sz="2800" b="1">
                <a:latin typeface="Arial"/>
                <a:cs typeface="Arial"/>
              </a:rPr>
              <a:t>The Drop Test</a:t>
            </a:r>
            <a:endParaRPr lang="en-US" sz="2800" b="1">
              <a:latin typeface="Arial"/>
              <a:ea typeface="+mn-lt"/>
              <a:cs typeface="Arial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4AF8E5D9-4A8E-944E-93C9-8B125FAE9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665" y="2281945"/>
            <a:ext cx="2743200" cy="2743200"/>
          </a:xfrm>
          <a:prstGeom prst="roundRect">
            <a:avLst/>
          </a:prstGeom>
        </p:spPr>
      </p:pic>
      <p:pic>
        <p:nvPicPr>
          <p:cNvPr id="10" name="Picture 10" descr="A picture containing building&#10;&#10;Description automatically generated">
            <a:extLst>
              <a:ext uri="{FF2B5EF4-FFF2-40B4-BE49-F238E27FC236}">
                <a16:creationId xmlns:a16="http://schemas.microsoft.com/office/drawing/2014/main" id="{F95A2940-9F41-E473-9A48-8BFEEFF2D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2881" y="2281944"/>
            <a:ext cx="2886973" cy="2743200"/>
          </a:xfrm>
          <a:prstGeom prst="round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875A6E5-A855-2173-5E9B-B6A025A6EC3A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Joshua Baldwin</a:t>
            </a:r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AD9CA93-8B6D-9C41-4F4A-0768C41B87F6}"/>
              </a:ext>
            </a:extLst>
          </p:cNvPr>
          <p:cNvSpPr/>
          <p:nvPr/>
        </p:nvSpPr>
        <p:spPr>
          <a:xfrm>
            <a:off x="2040309" y="5253481"/>
            <a:ext cx="1157049" cy="516267"/>
          </a:xfrm>
          <a:prstGeom prst="roundRect">
            <a:avLst/>
          </a:prstGeom>
          <a:solidFill>
            <a:srgbClr val="00CFB4"/>
          </a:solidFill>
          <a:ln>
            <a:solidFill>
              <a:srgbClr val="00CF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110000"/>
              </a:lnSpc>
              <a:spcBef>
                <a:spcPts val="1000"/>
              </a:spcBef>
            </a:pPr>
            <a:r>
              <a:rPr lang="en-US" sz="2800" b="1">
                <a:latin typeface="Arial"/>
                <a:cs typeface="Arial"/>
              </a:rPr>
              <a:t>25%</a:t>
            </a:r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E90EA81-6E84-03EA-0D69-B24467B9B949}"/>
              </a:ext>
            </a:extLst>
          </p:cNvPr>
          <p:cNvSpPr/>
          <p:nvPr/>
        </p:nvSpPr>
        <p:spPr>
          <a:xfrm>
            <a:off x="5518600" y="5253480"/>
            <a:ext cx="1157049" cy="516267"/>
          </a:xfrm>
          <a:prstGeom prst="roundRect">
            <a:avLst/>
          </a:prstGeom>
          <a:solidFill>
            <a:srgbClr val="00CFB4"/>
          </a:solidFill>
          <a:ln>
            <a:solidFill>
              <a:srgbClr val="00CF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110000"/>
              </a:lnSpc>
              <a:spcBef>
                <a:spcPts val="1000"/>
              </a:spcBef>
            </a:pPr>
            <a:r>
              <a:rPr lang="en-US" sz="2800" b="1">
                <a:latin typeface="Arial"/>
                <a:cs typeface="Arial"/>
              </a:rPr>
              <a:t>50%</a:t>
            </a:r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E807AE1-2F56-4945-A9F7-9D8C1E993D6B}"/>
              </a:ext>
            </a:extLst>
          </p:cNvPr>
          <p:cNvSpPr/>
          <p:nvPr/>
        </p:nvSpPr>
        <p:spPr>
          <a:xfrm>
            <a:off x="8919814" y="5253480"/>
            <a:ext cx="1157049" cy="516267"/>
          </a:xfrm>
          <a:prstGeom prst="roundRect">
            <a:avLst/>
          </a:prstGeom>
          <a:solidFill>
            <a:srgbClr val="00CFB4"/>
          </a:solidFill>
          <a:ln>
            <a:solidFill>
              <a:srgbClr val="00CF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110000"/>
              </a:lnSpc>
              <a:spcBef>
                <a:spcPts val="1000"/>
              </a:spcBef>
            </a:pPr>
            <a:r>
              <a:rPr lang="en-US" sz="2800" b="1">
                <a:latin typeface="Arial"/>
                <a:cs typeface="Arial"/>
              </a:rPr>
              <a:t>75%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421A60-2B27-CB76-38E2-895E5DD7A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60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2937068-E898-E47B-19D0-A253BD5D13F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Joshua Baldwin</a:t>
            </a:r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646F733-B419-A5B3-321B-9A4DFE51D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The Drop Test 2.0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4B4103-1409-DE5D-0124-5E28899A77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9" r="5999" b="2750"/>
          <a:stretch/>
        </p:blipFill>
        <p:spPr>
          <a:xfrm>
            <a:off x="4686416" y="1404574"/>
            <a:ext cx="3387967" cy="4048851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7AA5D59-9197-5B35-F1CA-CF6F188ACBB6}"/>
              </a:ext>
            </a:extLst>
          </p:cNvPr>
          <p:cNvSpPr/>
          <p:nvPr/>
        </p:nvSpPr>
        <p:spPr>
          <a:xfrm>
            <a:off x="454152" y="1690688"/>
            <a:ext cx="3848218" cy="712543"/>
          </a:xfrm>
          <a:prstGeom prst="roundRect">
            <a:avLst/>
          </a:prstGeom>
          <a:solidFill>
            <a:srgbClr val="23619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atin typeface="Arial"/>
                <a:cs typeface="Calibri"/>
              </a:rPr>
              <a:t>Modular design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2013EAB-3144-BFCA-7CEB-AC9BD899499B}"/>
              </a:ext>
            </a:extLst>
          </p:cNvPr>
          <p:cNvSpPr/>
          <p:nvPr/>
        </p:nvSpPr>
        <p:spPr>
          <a:xfrm>
            <a:off x="454150" y="2659979"/>
            <a:ext cx="3848219" cy="712543"/>
          </a:xfrm>
          <a:prstGeom prst="roundRect">
            <a:avLst/>
          </a:prstGeom>
          <a:solidFill>
            <a:srgbClr val="23619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atin typeface="Arial"/>
                <a:cs typeface="Calibri"/>
              </a:rPr>
              <a:t>(10 x 10 x 10) inches 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6CAF371-0EC5-CD83-6CC6-50C9A5F1CCBC}"/>
              </a:ext>
            </a:extLst>
          </p:cNvPr>
          <p:cNvSpPr/>
          <p:nvPr/>
        </p:nvSpPr>
        <p:spPr>
          <a:xfrm>
            <a:off x="454150" y="3629270"/>
            <a:ext cx="3848219" cy="712543"/>
          </a:xfrm>
          <a:prstGeom prst="roundRect">
            <a:avLst/>
          </a:prstGeom>
          <a:solidFill>
            <a:srgbClr val="23619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atin typeface="Arial"/>
                <a:cs typeface="Calibri"/>
              </a:rPr>
              <a:t>Controlled experiments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17E3D3A-AD36-4AE0-C8AE-5A2952E814EC}"/>
              </a:ext>
            </a:extLst>
          </p:cNvPr>
          <p:cNvSpPr/>
          <p:nvPr/>
        </p:nvSpPr>
        <p:spPr>
          <a:xfrm>
            <a:off x="454149" y="4598561"/>
            <a:ext cx="3848219" cy="712543"/>
          </a:xfrm>
          <a:prstGeom prst="roundRect">
            <a:avLst/>
          </a:prstGeom>
          <a:solidFill>
            <a:srgbClr val="23619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atin typeface="Arial"/>
                <a:cs typeface="Calibri"/>
              </a:rPr>
              <a:t>Optical analysis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BD9DF-51F1-72B8-470E-AF3E0EF3F1C3}"/>
              </a:ext>
            </a:extLst>
          </p:cNvPr>
          <p:cNvGrpSpPr/>
          <p:nvPr/>
        </p:nvGrpSpPr>
        <p:grpSpPr>
          <a:xfrm>
            <a:off x="6600092" y="1240767"/>
            <a:ext cx="5029200" cy="712543"/>
            <a:chOff x="6600092" y="1240767"/>
            <a:chExt cx="5029200" cy="712543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A89B4A9C-73EB-0075-B822-5DF288AD4CE4}"/>
                </a:ext>
              </a:extLst>
            </p:cNvPr>
            <p:cNvCxnSpPr>
              <a:cxnSpLocks/>
              <a:stCxn id="53" idx="1"/>
            </p:cNvCxnSpPr>
            <p:nvPr/>
          </p:nvCxnSpPr>
          <p:spPr>
            <a:xfrm flipH="1">
              <a:off x="6600092" y="1597039"/>
              <a:ext cx="2145206" cy="330550"/>
            </a:xfrm>
            <a:prstGeom prst="straightConnector1">
              <a:avLst/>
            </a:prstGeom>
            <a:ln w="57150">
              <a:solidFill>
                <a:srgbClr val="EE2737">
                  <a:alpha val="7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A3384880-FC4E-C0CE-0EF4-0E4B0D0ACC1E}"/>
                </a:ext>
              </a:extLst>
            </p:cNvPr>
            <p:cNvSpPr/>
            <p:nvPr/>
          </p:nvSpPr>
          <p:spPr>
            <a:xfrm>
              <a:off x="8745298" y="1240767"/>
              <a:ext cx="2883994" cy="712543"/>
            </a:xfrm>
            <a:prstGeom prst="roundRect">
              <a:avLst/>
            </a:prstGeom>
            <a:solidFill>
              <a:srgbClr val="EE2737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400" b="1">
                  <a:latin typeface="Arial"/>
                  <a:cs typeface="Calibri"/>
                </a:rPr>
                <a:t>Dropping Device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77124E3-EAFF-27DC-B677-B9F7D14A9E58}"/>
              </a:ext>
            </a:extLst>
          </p:cNvPr>
          <p:cNvGrpSpPr/>
          <p:nvPr/>
        </p:nvGrpSpPr>
        <p:grpSpPr>
          <a:xfrm>
            <a:off x="6746630" y="2188507"/>
            <a:ext cx="4882662" cy="712543"/>
            <a:chOff x="6746630" y="2188507"/>
            <a:chExt cx="4882662" cy="712543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C7FE581-9C4C-4DC2-7FE0-7C83DF3293D8}"/>
                </a:ext>
              </a:extLst>
            </p:cNvPr>
            <p:cNvCxnSpPr>
              <a:cxnSpLocks/>
              <a:stCxn id="54" idx="1"/>
            </p:cNvCxnSpPr>
            <p:nvPr/>
          </p:nvCxnSpPr>
          <p:spPr>
            <a:xfrm flipH="1">
              <a:off x="6746630" y="2544779"/>
              <a:ext cx="1998668" cy="121074"/>
            </a:xfrm>
            <a:prstGeom prst="straightConnector1">
              <a:avLst/>
            </a:prstGeom>
            <a:ln w="57150">
              <a:solidFill>
                <a:srgbClr val="EE2737">
                  <a:alpha val="7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8C985B3A-01A8-E1ED-AA06-B929B3AC281D}"/>
                </a:ext>
              </a:extLst>
            </p:cNvPr>
            <p:cNvSpPr/>
            <p:nvPr/>
          </p:nvSpPr>
          <p:spPr>
            <a:xfrm>
              <a:off x="8745298" y="2188507"/>
              <a:ext cx="2883994" cy="712543"/>
            </a:xfrm>
            <a:prstGeom prst="roundRect">
              <a:avLst/>
            </a:prstGeom>
            <a:solidFill>
              <a:srgbClr val="EE2737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400" b="1">
                  <a:latin typeface="Arial"/>
                  <a:cs typeface="Calibri"/>
                </a:rPr>
                <a:t>Guide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2ED75FC-CCA2-2530-B46F-6BDC926CBB61}"/>
              </a:ext>
            </a:extLst>
          </p:cNvPr>
          <p:cNvGrpSpPr/>
          <p:nvPr/>
        </p:nvGrpSpPr>
        <p:grpSpPr>
          <a:xfrm>
            <a:off x="6975231" y="3132930"/>
            <a:ext cx="4654061" cy="712543"/>
            <a:chOff x="6975231" y="3132930"/>
            <a:chExt cx="4654061" cy="712543"/>
          </a:xfrm>
        </p:grpSpPr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C14D6C84-5A99-F191-7BFA-E43A0DC9C2D5}"/>
                </a:ext>
              </a:extLst>
            </p:cNvPr>
            <p:cNvCxnSpPr>
              <a:cxnSpLocks/>
              <a:stCxn id="60" idx="1"/>
            </p:cNvCxnSpPr>
            <p:nvPr/>
          </p:nvCxnSpPr>
          <p:spPr>
            <a:xfrm flipH="1" flipV="1">
              <a:off x="6975231" y="3279726"/>
              <a:ext cx="1770067" cy="209476"/>
            </a:xfrm>
            <a:prstGeom prst="straightConnector1">
              <a:avLst/>
            </a:prstGeom>
            <a:ln w="57150">
              <a:solidFill>
                <a:srgbClr val="EE2737">
                  <a:alpha val="7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8DDE2172-C9C2-8CB4-59E2-7D2F19BF3373}"/>
                </a:ext>
              </a:extLst>
            </p:cNvPr>
            <p:cNvSpPr/>
            <p:nvPr/>
          </p:nvSpPr>
          <p:spPr>
            <a:xfrm>
              <a:off x="8745298" y="3132930"/>
              <a:ext cx="2883994" cy="712543"/>
            </a:xfrm>
            <a:prstGeom prst="roundRect">
              <a:avLst/>
            </a:prstGeom>
            <a:solidFill>
              <a:srgbClr val="EE2737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400" b="1">
                  <a:latin typeface="Arial"/>
                  <a:cs typeface="Calibri"/>
                </a:rPr>
                <a:t>Foot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8E38E69-46E2-6602-E8C7-D8BD464356AA}"/>
              </a:ext>
            </a:extLst>
          </p:cNvPr>
          <p:cNvGrpSpPr/>
          <p:nvPr/>
        </p:nvGrpSpPr>
        <p:grpSpPr>
          <a:xfrm>
            <a:off x="7762875" y="4075339"/>
            <a:ext cx="3866417" cy="712543"/>
            <a:chOff x="7762875" y="4075339"/>
            <a:chExt cx="3866417" cy="712543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1060DC31-797F-A67C-4792-26FBB8352CC6}"/>
                </a:ext>
              </a:extLst>
            </p:cNvPr>
            <p:cNvCxnSpPr>
              <a:cxnSpLocks/>
              <a:stCxn id="65" idx="1"/>
            </p:cNvCxnSpPr>
            <p:nvPr/>
          </p:nvCxnSpPr>
          <p:spPr>
            <a:xfrm flipH="1" flipV="1">
              <a:off x="7762875" y="4181978"/>
              <a:ext cx="982423" cy="249633"/>
            </a:xfrm>
            <a:prstGeom prst="straightConnector1">
              <a:avLst/>
            </a:prstGeom>
            <a:ln w="57150">
              <a:solidFill>
                <a:srgbClr val="EE2737">
                  <a:alpha val="7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E1686909-1B03-B7D0-3EA9-B16836ECC77E}"/>
                </a:ext>
              </a:extLst>
            </p:cNvPr>
            <p:cNvSpPr/>
            <p:nvPr/>
          </p:nvSpPr>
          <p:spPr>
            <a:xfrm>
              <a:off x="8745298" y="4075339"/>
              <a:ext cx="2883994" cy="712543"/>
            </a:xfrm>
            <a:prstGeom prst="roundRect">
              <a:avLst/>
            </a:prstGeom>
            <a:solidFill>
              <a:srgbClr val="EE2737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400" b="1">
                  <a:latin typeface="Arial"/>
                  <a:cs typeface="Calibri"/>
                </a:rPr>
                <a:t>Regolith</a:t>
              </a:r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A52A7E-8679-1CA5-3E26-71568FC9A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FEABD6-2EA0-1F13-463B-3B0525A2FEC1}"/>
              </a:ext>
            </a:extLst>
          </p:cNvPr>
          <p:cNvSpPr txBox="1"/>
          <p:nvPr/>
        </p:nvSpPr>
        <p:spPr>
          <a:xfrm>
            <a:off x="4501551" y="5494369"/>
            <a:ext cx="377201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/>
              <a:t>Regolith Displacement Test Assembly</a:t>
            </a:r>
            <a:endParaRPr lang="en-US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987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2937068-E898-E47B-19D0-A253BD5D13F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Joshua Baldwin</a:t>
            </a:r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646F733-B419-A5B3-321B-9A4DFE51D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The Drop Test 2.0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3F6DC49-2D13-C4B9-CA63-CD19ACD72673}"/>
              </a:ext>
            </a:extLst>
          </p:cNvPr>
          <p:cNvGrpSpPr/>
          <p:nvPr/>
        </p:nvGrpSpPr>
        <p:grpSpPr>
          <a:xfrm>
            <a:off x="1793805" y="1614461"/>
            <a:ext cx="2251182" cy="3810835"/>
            <a:chOff x="1793805" y="1614461"/>
            <a:chExt cx="2251182" cy="3810835"/>
          </a:xfrm>
        </p:grpSpPr>
        <p:pic>
          <p:nvPicPr>
            <p:cNvPr id="11" name="Picture 10" descr="Chart, box and whisker chart&#10;&#10;Description automatically generated">
              <a:extLst>
                <a:ext uri="{FF2B5EF4-FFF2-40B4-BE49-F238E27FC236}">
                  <a16:creationId xmlns:a16="http://schemas.microsoft.com/office/drawing/2014/main" id="{B65EC29B-5898-42C5-8B71-0434FF0F8F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373"/>
            <a:stretch/>
          </p:blipFill>
          <p:spPr>
            <a:xfrm>
              <a:off x="1793805" y="1614461"/>
              <a:ext cx="2251182" cy="344150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29C6D4D-0A88-6F72-D1D4-23F190A8902E}"/>
                </a:ext>
              </a:extLst>
            </p:cNvPr>
            <p:cNvSpPr txBox="1"/>
            <p:nvPr/>
          </p:nvSpPr>
          <p:spPr>
            <a:xfrm>
              <a:off x="1793805" y="5055964"/>
              <a:ext cx="2250832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b="1"/>
                <a:t>Attach Feet</a:t>
              </a:r>
              <a:endParaRPr lang="en-US" b="1">
                <a:cs typeface="Calibri" panose="020F0502020204030204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CAE3360-4428-31F8-E07D-27161D4364F6}"/>
              </a:ext>
            </a:extLst>
          </p:cNvPr>
          <p:cNvGrpSpPr/>
          <p:nvPr/>
        </p:nvGrpSpPr>
        <p:grpSpPr>
          <a:xfrm>
            <a:off x="4247297" y="1614462"/>
            <a:ext cx="2974119" cy="3810834"/>
            <a:chOff x="4247297" y="1614462"/>
            <a:chExt cx="2974119" cy="381083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43F60B0-7263-0040-1318-AF94C78A95D1}"/>
                </a:ext>
              </a:extLst>
            </p:cNvPr>
            <p:cNvGrpSpPr/>
            <p:nvPr/>
          </p:nvGrpSpPr>
          <p:grpSpPr>
            <a:xfrm>
              <a:off x="4247297" y="1614462"/>
              <a:ext cx="2944811" cy="3441503"/>
              <a:chOff x="4247297" y="1614462"/>
              <a:chExt cx="2944811" cy="3441503"/>
            </a:xfrm>
          </p:grpSpPr>
          <p:pic>
            <p:nvPicPr>
              <p:cNvPr id="12" name="Picture 11" descr="Chart, box and whisker chart&#10;&#10;Description automatically generated">
                <a:extLst>
                  <a:ext uri="{FF2B5EF4-FFF2-40B4-BE49-F238E27FC236}">
                    <a16:creationId xmlns:a16="http://schemas.microsoft.com/office/drawing/2014/main" id="{51502F8C-BB4F-39D0-B8BB-448E698470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825" r="33429"/>
              <a:stretch/>
            </p:blipFill>
            <p:spPr>
              <a:xfrm>
                <a:off x="4999892" y="1614462"/>
                <a:ext cx="2192216" cy="3441503"/>
              </a:xfrm>
              <a:prstGeom prst="rect">
                <a:avLst/>
              </a:prstGeom>
            </p:spPr>
          </p:pic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B3063F9C-F52F-B30E-38A3-81BBD0135028}"/>
                  </a:ext>
                </a:extLst>
              </p:cNvPr>
              <p:cNvSpPr/>
              <p:nvPr/>
            </p:nvSpPr>
            <p:spPr>
              <a:xfrm>
                <a:off x="4247297" y="3200400"/>
                <a:ext cx="609600" cy="457200"/>
              </a:xfrm>
              <a:prstGeom prst="rightArrow">
                <a:avLst/>
              </a:prstGeom>
              <a:solidFill>
                <a:srgbClr val="A0A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FE3B7B3-DCF9-4D70-42B0-945D4C183CC2}"/>
                </a:ext>
              </a:extLst>
            </p:cNvPr>
            <p:cNvSpPr txBox="1"/>
            <p:nvPr/>
          </p:nvSpPr>
          <p:spPr>
            <a:xfrm>
              <a:off x="4970584" y="5055964"/>
              <a:ext cx="2250832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b="1"/>
                <a:t>Release</a:t>
              </a:r>
              <a:endParaRPr lang="en-US" b="1">
                <a:cs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4DEB1E6-B546-19D2-6FB7-30D70B671381}"/>
              </a:ext>
            </a:extLst>
          </p:cNvPr>
          <p:cNvGrpSpPr/>
          <p:nvPr/>
        </p:nvGrpSpPr>
        <p:grpSpPr>
          <a:xfrm>
            <a:off x="7364935" y="1614462"/>
            <a:ext cx="3033260" cy="3810834"/>
            <a:chOff x="7364935" y="1614462"/>
            <a:chExt cx="3033260" cy="381083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029B90B-5821-E1C2-4330-AB55E9FFD8A2}"/>
                </a:ext>
              </a:extLst>
            </p:cNvPr>
            <p:cNvGrpSpPr/>
            <p:nvPr/>
          </p:nvGrpSpPr>
          <p:grpSpPr>
            <a:xfrm>
              <a:off x="7364935" y="1614462"/>
              <a:ext cx="2974644" cy="3441503"/>
              <a:chOff x="7364935" y="1614462"/>
              <a:chExt cx="2974644" cy="3441503"/>
            </a:xfrm>
          </p:grpSpPr>
          <p:pic>
            <p:nvPicPr>
              <p:cNvPr id="14" name="Picture 13" descr="Chart, box and whisker chart&#10;&#10;Description automatically generated">
                <a:extLst>
                  <a:ext uri="{FF2B5EF4-FFF2-40B4-BE49-F238E27FC236}">
                    <a16:creationId xmlns:a16="http://schemas.microsoft.com/office/drawing/2014/main" id="{4C4037F9-BBE8-6DA4-7945-53CE7C086A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254"/>
              <a:stretch/>
            </p:blipFill>
            <p:spPr>
              <a:xfrm>
                <a:off x="8147363" y="1614462"/>
                <a:ext cx="2192216" cy="3441503"/>
              </a:xfrm>
              <a:prstGeom prst="rect">
                <a:avLst/>
              </a:prstGeom>
            </p:spPr>
          </p:pic>
          <p:sp>
            <p:nvSpPr>
              <p:cNvPr id="16" name="Arrow: Right 15">
                <a:extLst>
                  <a:ext uri="{FF2B5EF4-FFF2-40B4-BE49-F238E27FC236}">
                    <a16:creationId xmlns:a16="http://schemas.microsoft.com/office/drawing/2014/main" id="{29A71512-50A3-9627-D919-BBAD97755327}"/>
                  </a:ext>
                </a:extLst>
              </p:cNvPr>
              <p:cNvSpPr/>
              <p:nvPr/>
            </p:nvSpPr>
            <p:spPr>
              <a:xfrm>
                <a:off x="7364935" y="3200400"/>
                <a:ext cx="609600" cy="457200"/>
              </a:xfrm>
              <a:prstGeom prst="rightArrow">
                <a:avLst/>
              </a:prstGeom>
              <a:solidFill>
                <a:srgbClr val="A0A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98DC70A-5815-13C8-D9E3-BD5D1805B455}"/>
                </a:ext>
              </a:extLst>
            </p:cNvPr>
            <p:cNvSpPr txBox="1"/>
            <p:nvPr/>
          </p:nvSpPr>
          <p:spPr>
            <a:xfrm>
              <a:off x="8147363" y="5055964"/>
              <a:ext cx="2250832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b="1"/>
                <a:t>Observe Results</a:t>
              </a:r>
              <a:endParaRPr lang="en-US" b="1">
                <a:cs typeface="Calibri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6DCC1D-AD7A-6051-8464-568E681805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04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7F793-B3C6-D7A0-8403-B5853C4A9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Foot Designs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EA4B3C-0E95-8AA0-0400-7AF963B188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Joseph Way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05B74-A646-7622-C8DA-7B74778EDD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061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>
            <a:extLst>
              <a:ext uri="{FF2B5EF4-FFF2-40B4-BE49-F238E27FC236}">
                <a16:creationId xmlns:a16="http://schemas.microsoft.com/office/drawing/2014/main" id="{38CA894B-3E24-B606-D04B-2CA6991389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71" t="12565" r="14859" b="12042"/>
          <a:stretch/>
        </p:blipFill>
        <p:spPr>
          <a:xfrm rot="5400000">
            <a:off x="4482229" y="1863605"/>
            <a:ext cx="3590868" cy="2921120"/>
          </a:xfrm>
          <a:prstGeom prst="round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ED8C0D-6280-54D2-EFB0-A61454CE3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Foot Design 1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1750277E-4BF3-B691-DA7A-C98CA9A43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992" y="1518327"/>
            <a:ext cx="2928152" cy="3600963"/>
          </a:xfrm>
          <a:prstGeom prst="rect">
            <a:avLst/>
          </a:prstGeom>
          <a:ln>
            <a:noFill/>
          </a:ln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C026310-7C33-3EBE-C9CA-03D97754F9B2}"/>
              </a:ext>
            </a:extLst>
          </p:cNvPr>
          <p:cNvSpPr/>
          <p:nvPr/>
        </p:nvSpPr>
        <p:spPr>
          <a:xfrm>
            <a:off x="611605" y="1518159"/>
            <a:ext cx="3302356" cy="895165"/>
          </a:xfrm>
          <a:prstGeom prst="roundRect">
            <a:avLst/>
          </a:prstGeom>
          <a:solidFill>
            <a:srgbClr val="00BBD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atin typeface="Arial"/>
                <a:cs typeface="Calibri"/>
              </a:rPr>
              <a:t>Elliptical Shape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FAC1B9-063B-BB8E-AC53-24F458AE47B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Joseph Way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FA0043-4AE7-60B9-27D6-EA99FF6728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260CDBC-CD8B-8D19-FE84-870E09A98F5F}"/>
              </a:ext>
            </a:extLst>
          </p:cNvPr>
          <p:cNvGrpSpPr/>
          <p:nvPr/>
        </p:nvGrpSpPr>
        <p:grpSpPr>
          <a:xfrm>
            <a:off x="7132463" y="2810386"/>
            <a:ext cx="4311749" cy="895165"/>
            <a:chOff x="7132463" y="2810386"/>
            <a:chExt cx="4311749" cy="89516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DB37E32-2248-EC4D-A53A-3152EC6D15E7}"/>
                </a:ext>
              </a:extLst>
            </p:cNvPr>
            <p:cNvSpPr/>
            <p:nvPr/>
          </p:nvSpPr>
          <p:spPr>
            <a:xfrm>
              <a:off x="8141855" y="2810386"/>
              <a:ext cx="3302357" cy="895165"/>
            </a:xfrm>
            <a:prstGeom prst="roundRect">
              <a:avLst/>
            </a:prstGeom>
            <a:solidFill>
              <a:srgbClr val="00BBD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400" b="1">
                  <a:latin typeface="Arial"/>
                  <a:cs typeface="Calibri"/>
                </a:rPr>
                <a:t>Square Lattice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A02416C-44AB-D784-01D3-EE18D34B3FD4}"/>
                </a:ext>
              </a:extLst>
            </p:cNvPr>
            <p:cNvCxnSpPr/>
            <p:nvPr/>
          </p:nvCxnSpPr>
          <p:spPr>
            <a:xfrm flipH="1" flipV="1">
              <a:off x="7132463" y="3281628"/>
              <a:ext cx="1036691" cy="8020"/>
            </a:xfrm>
            <a:prstGeom prst="straightConnector1">
              <a:avLst/>
            </a:prstGeom>
            <a:ln w="28575">
              <a:solidFill>
                <a:srgbClr val="00BBDC">
                  <a:alpha val="7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2148104-A4C1-DF03-3F22-EE23E52629C7}"/>
              </a:ext>
            </a:extLst>
          </p:cNvPr>
          <p:cNvGrpSpPr/>
          <p:nvPr/>
        </p:nvGrpSpPr>
        <p:grpSpPr>
          <a:xfrm>
            <a:off x="611604" y="2286508"/>
            <a:ext cx="5659731" cy="2913548"/>
            <a:chOff x="611604" y="2286508"/>
            <a:chExt cx="5659731" cy="291354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D0D84A3-22EC-7728-8ABA-D4E4574A2004}"/>
                </a:ext>
              </a:extLst>
            </p:cNvPr>
            <p:cNvGrpSpPr/>
            <p:nvPr/>
          </p:nvGrpSpPr>
          <p:grpSpPr>
            <a:xfrm>
              <a:off x="3913673" y="2286508"/>
              <a:ext cx="2357662" cy="2244011"/>
              <a:chOff x="3703721" y="2507087"/>
              <a:chExt cx="2442959" cy="2289503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D24BC74-E9DE-3ABF-D401-7C6C11D9862A}"/>
                  </a:ext>
                </a:extLst>
              </p:cNvPr>
              <p:cNvSpPr/>
              <p:nvPr/>
            </p:nvSpPr>
            <p:spPr>
              <a:xfrm>
                <a:off x="5065095" y="2507087"/>
                <a:ext cx="1081585" cy="1060165"/>
              </a:xfrm>
              <a:prstGeom prst="ellipse">
                <a:avLst/>
              </a:prstGeom>
              <a:noFill/>
              <a:ln w="28575">
                <a:solidFill>
                  <a:srgbClr val="00BB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Connector: Curved 13">
                <a:extLst>
                  <a:ext uri="{FF2B5EF4-FFF2-40B4-BE49-F238E27FC236}">
                    <a16:creationId xmlns:a16="http://schemas.microsoft.com/office/drawing/2014/main" id="{40F26C11-8F1B-20D7-FEDD-621343176C24}"/>
                  </a:ext>
                </a:extLst>
              </p:cNvPr>
              <p:cNvCxnSpPr/>
              <p:nvPr/>
            </p:nvCxnSpPr>
            <p:spPr>
              <a:xfrm flipV="1">
                <a:off x="3703721" y="3234490"/>
                <a:ext cx="1395663" cy="1562100"/>
              </a:xfrm>
              <a:prstGeom prst="curvedConnector3">
                <a:avLst/>
              </a:prstGeom>
              <a:ln w="28575">
                <a:solidFill>
                  <a:srgbClr val="00BBDC">
                    <a:alpha val="70000"/>
                  </a:srgb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70AC5EF-C251-3891-2E70-70D384CC5BDA}"/>
                </a:ext>
              </a:extLst>
            </p:cNvPr>
            <p:cNvSpPr/>
            <p:nvPr/>
          </p:nvSpPr>
          <p:spPr>
            <a:xfrm>
              <a:off x="611604" y="4304891"/>
              <a:ext cx="3302357" cy="895165"/>
            </a:xfrm>
            <a:prstGeom prst="roundRect">
              <a:avLst/>
            </a:prstGeom>
            <a:solidFill>
              <a:srgbClr val="00BBD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400" b="1">
                  <a:latin typeface="Arial"/>
                  <a:cs typeface="Calibri"/>
                </a:rPr>
                <a:t>Studs for Traction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39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4A9EE-0F94-C757-26B5-1E0807B44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Foot</a:t>
            </a:r>
            <a:r>
              <a:rPr lang="en-US">
                <a:solidFill>
                  <a:srgbClr val="404040"/>
                </a:solidFill>
                <a:latin typeface="Arial"/>
                <a:cs typeface="Arial"/>
              </a:rPr>
              <a:t> Design 2</a:t>
            </a:r>
            <a:endParaRPr lang="en-US">
              <a:solidFill>
                <a:srgbClr val="404040"/>
              </a:solidFill>
            </a:endParaRPr>
          </a:p>
        </p:txBody>
      </p:sp>
      <p:pic>
        <p:nvPicPr>
          <p:cNvPr id="14" name="Picture 14" descr="A picture containing chart&#10;&#10;Description automatically generated">
            <a:extLst>
              <a:ext uri="{FF2B5EF4-FFF2-40B4-BE49-F238E27FC236}">
                <a16:creationId xmlns:a16="http://schemas.microsoft.com/office/drawing/2014/main" id="{0E93A393-030D-412E-EF94-3D64DAC77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435635" y="1760433"/>
            <a:ext cx="3299207" cy="2738274"/>
          </a:xfrm>
          <a:prstGeom prst="round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6C2BB7-3483-D34D-20F3-0BAFCD6A76F3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Joseph Way</a:t>
            </a:r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E58C7F-D572-B81A-BC16-53135C4802FE}"/>
              </a:ext>
            </a:extLst>
          </p:cNvPr>
          <p:cNvGrpSpPr/>
          <p:nvPr/>
        </p:nvGrpSpPr>
        <p:grpSpPr>
          <a:xfrm>
            <a:off x="839227" y="3250894"/>
            <a:ext cx="5099372" cy="2074679"/>
            <a:chOff x="839227" y="3250894"/>
            <a:chExt cx="5099372" cy="207467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3C9CA56-353B-FF70-E083-EB8C8D0CAF5F}"/>
                </a:ext>
              </a:extLst>
            </p:cNvPr>
            <p:cNvSpPr/>
            <p:nvPr/>
          </p:nvSpPr>
          <p:spPr>
            <a:xfrm>
              <a:off x="839227" y="4430408"/>
              <a:ext cx="3268829" cy="895165"/>
            </a:xfrm>
            <a:prstGeom prst="roundRect">
              <a:avLst/>
            </a:prstGeom>
            <a:solidFill>
              <a:srgbClr val="FF0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400" b="1">
                  <a:latin typeface="Arial"/>
                  <a:cs typeface="Calibri"/>
                </a:rPr>
                <a:t>Square Lattice</a:t>
              </a:r>
            </a:p>
          </p:txBody>
        </p:sp>
        <p:cxnSp>
          <p:nvCxnSpPr>
            <p:cNvPr id="7" name="Connector: Curved 6">
              <a:extLst>
                <a:ext uri="{FF2B5EF4-FFF2-40B4-BE49-F238E27FC236}">
                  <a16:creationId xmlns:a16="http://schemas.microsoft.com/office/drawing/2014/main" id="{2E33C756-5D04-E4F0-ADF5-728E06856414}"/>
                </a:ext>
              </a:extLst>
            </p:cNvPr>
            <p:cNvCxnSpPr/>
            <p:nvPr/>
          </p:nvCxnSpPr>
          <p:spPr>
            <a:xfrm flipV="1">
              <a:off x="4082601" y="3250894"/>
              <a:ext cx="1855998" cy="1563316"/>
            </a:xfrm>
            <a:prstGeom prst="curvedConnector3">
              <a:avLst/>
            </a:prstGeom>
            <a:ln w="28575">
              <a:solidFill>
                <a:srgbClr val="FF0000">
                  <a:alpha val="8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7F4C62E-7268-AC42-1F87-F1C57026A4AB}"/>
              </a:ext>
            </a:extLst>
          </p:cNvPr>
          <p:cNvGrpSpPr/>
          <p:nvPr/>
        </p:nvGrpSpPr>
        <p:grpSpPr>
          <a:xfrm>
            <a:off x="842258" y="1593272"/>
            <a:ext cx="5431871" cy="965745"/>
            <a:chOff x="842258" y="1593272"/>
            <a:chExt cx="5431871" cy="96574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5674B2A-1716-2015-899B-C6723F6B291C}"/>
                </a:ext>
              </a:extLst>
            </p:cNvPr>
            <p:cNvSpPr/>
            <p:nvPr/>
          </p:nvSpPr>
          <p:spPr>
            <a:xfrm>
              <a:off x="842258" y="1663852"/>
              <a:ext cx="3268829" cy="895165"/>
            </a:xfrm>
            <a:prstGeom prst="roundRect">
              <a:avLst/>
            </a:prstGeom>
            <a:solidFill>
              <a:srgbClr val="FF0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400" b="1">
                  <a:latin typeface="Arial"/>
                  <a:cs typeface="Calibri"/>
                </a:rPr>
                <a:t>Hook on Toe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3ACEBC0-449D-343F-7596-EECEA214DD64}"/>
                </a:ext>
              </a:extLst>
            </p:cNvPr>
            <p:cNvGrpSpPr/>
            <p:nvPr/>
          </p:nvGrpSpPr>
          <p:grpSpPr>
            <a:xfrm>
              <a:off x="4089395" y="1593272"/>
              <a:ext cx="2184734" cy="663038"/>
              <a:chOff x="3827813" y="1593272"/>
              <a:chExt cx="2446316" cy="663038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349C6152-3D3E-47C3-7AD7-D3776EEF6DB3}"/>
                  </a:ext>
                </a:extLst>
              </p:cNvPr>
              <p:cNvSpPr/>
              <p:nvPr/>
            </p:nvSpPr>
            <p:spPr>
              <a:xfrm>
                <a:off x="5531922" y="1593272"/>
                <a:ext cx="742207" cy="663038"/>
              </a:xfrm>
              <a:prstGeom prst="ellipse">
                <a:avLst/>
              </a:prstGeom>
              <a:noFill/>
              <a:ln w="28575">
                <a:solidFill>
                  <a:srgbClr val="EE2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0E09A507-FB6A-3C15-2AA6-90B5D854A4CD}"/>
                  </a:ext>
                </a:extLst>
              </p:cNvPr>
              <p:cNvCxnSpPr/>
              <p:nvPr/>
            </p:nvCxnSpPr>
            <p:spPr>
              <a:xfrm flipV="1">
                <a:off x="3827813" y="1926771"/>
                <a:ext cx="1706088" cy="17417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A038A828-6D11-B334-EE3E-C7EE89663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C164E6C-1D92-AB24-0E68-83681E62E4A2}"/>
              </a:ext>
            </a:extLst>
          </p:cNvPr>
          <p:cNvGrpSpPr/>
          <p:nvPr/>
        </p:nvGrpSpPr>
        <p:grpSpPr>
          <a:xfrm>
            <a:off x="6695309" y="2844452"/>
            <a:ext cx="4829684" cy="1072867"/>
            <a:chOff x="6695309" y="2844452"/>
            <a:chExt cx="4829684" cy="107286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25519FB-F193-84BE-F5D5-FAF788B08F47}"/>
                </a:ext>
              </a:extLst>
            </p:cNvPr>
            <p:cNvGrpSpPr/>
            <p:nvPr/>
          </p:nvGrpSpPr>
          <p:grpSpPr>
            <a:xfrm>
              <a:off x="6695309" y="3418165"/>
              <a:ext cx="1560147" cy="499154"/>
              <a:chOff x="6694431" y="3327928"/>
              <a:chExt cx="1977101" cy="499154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3D9C3B5C-2C11-2C96-A540-E630BD84B0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69835" y="3328842"/>
                <a:ext cx="1701697" cy="201620"/>
              </a:xfrm>
              <a:prstGeom prst="straightConnector1">
                <a:avLst/>
              </a:prstGeom>
              <a:ln w="28575">
                <a:solidFill>
                  <a:srgbClr val="EE2737">
                    <a:alpha val="80000"/>
                  </a:srgb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or: Curved 14">
                <a:extLst>
                  <a:ext uri="{FF2B5EF4-FFF2-40B4-BE49-F238E27FC236}">
                    <a16:creationId xmlns:a16="http://schemas.microsoft.com/office/drawing/2014/main" id="{43797EBE-8901-C621-5F13-93134579DFF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94431" y="3327928"/>
                <a:ext cx="1971125" cy="499154"/>
              </a:xfrm>
              <a:prstGeom prst="curvedConnector3">
                <a:avLst/>
              </a:prstGeom>
              <a:ln w="28575">
                <a:solidFill>
                  <a:srgbClr val="EE2737">
                    <a:alpha val="80000"/>
                  </a:srgb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7C798F3-BA58-E0D0-ECD9-906BFB1118DA}"/>
                </a:ext>
              </a:extLst>
            </p:cNvPr>
            <p:cNvSpPr/>
            <p:nvPr/>
          </p:nvSpPr>
          <p:spPr>
            <a:xfrm>
              <a:off x="8256164" y="2844452"/>
              <a:ext cx="3268829" cy="895165"/>
            </a:xfrm>
            <a:prstGeom prst="roundRect">
              <a:avLst/>
            </a:prstGeom>
            <a:solidFill>
              <a:srgbClr val="FF0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400" b="1">
                  <a:latin typeface="Arial"/>
                  <a:cs typeface="Arial"/>
                </a:rPr>
                <a:t>Traction Rails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004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text, case, accessory&#10;&#10;Description automatically generated">
            <a:extLst>
              <a:ext uri="{FF2B5EF4-FFF2-40B4-BE49-F238E27FC236}">
                <a16:creationId xmlns:a16="http://schemas.microsoft.com/office/drawing/2014/main" id="{6E4C4656-FFEA-9B75-1722-D4B2D22C8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558" y="1495893"/>
            <a:ext cx="2961888" cy="3691417"/>
          </a:xfrm>
          <a:prstGeom prst="round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B4A9EE-0F94-C757-26B5-1E0807B44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Foot</a:t>
            </a:r>
            <a:r>
              <a:rPr lang="en-US">
                <a:solidFill>
                  <a:srgbClr val="404040"/>
                </a:solidFill>
                <a:latin typeface="Arial"/>
                <a:cs typeface="Arial"/>
              </a:rPr>
              <a:t> Design 3</a:t>
            </a:r>
            <a:endParaRPr lang="en-US">
              <a:solidFill>
                <a:srgbClr val="40404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DA009B-8AE7-7354-8B61-924647D1F1E6}"/>
              </a:ext>
            </a:extLst>
          </p:cNvPr>
          <p:cNvSpPr txBox="1"/>
          <p:nvPr/>
        </p:nvSpPr>
        <p:spPr>
          <a:xfrm>
            <a:off x="3967208" y="1757038"/>
            <a:ext cx="4374101" cy="36805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869EEDA-06AD-919F-CED7-DC679AC42A21}"/>
              </a:ext>
            </a:extLst>
          </p:cNvPr>
          <p:cNvSpPr/>
          <p:nvPr/>
        </p:nvSpPr>
        <p:spPr>
          <a:xfrm>
            <a:off x="528436" y="1667834"/>
            <a:ext cx="3593121" cy="895165"/>
          </a:xfrm>
          <a:prstGeom prst="roundRect">
            <a:avLst/>
          </a:prstGeom>
          <a:solidFill>
            <a:srgbClr val="A4D23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atin typeface="Arial"/>
                <a:cs typeface="Calibri"/>
              </a:rPr>
              <a:t>Platform Design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9F6FC948-B444-3872-9F28-80C6C7E837B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Joseph Way</a:t>
            </a:r>
            <a:endParaRPr lang="en-US"/>
          </a:p>
        </p:txBody>
      </p:sp>
      <p:pic>
        <p:nvPicPr>
          <p:cNvPr id="23" name="Picture 17" descr="A picture containing indoor&#10;&#10;Description automatically generated">
            <a:extLst>
              <a:ext uri="{FF2B5EF4-FFF2-40B4-BE49-F238E27FC236}">
                <a16:creationId xmlns:a16="http://schemas.microsoft.com/office/drawing/2014/main" id="{BDE38398-5B1E-CC8D-6B04-2A8894D38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771" y="1460397"/>
            <a:ext cx="2997848" cy="372927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4AC0261-BE69-C42F-73C6-DA95C04DD40B}"/>
              </a:ext>
            </a:extLst>
          </p:cNvPr>
          <p:cNvGrpSpPr/>
          <p:nvPr/>
        </p:nvGrpSpPr>
        <p:grpSpPr>
          <a:xfrm>
            <a:off x="528436" y="3658824"/>
            <a:ext cx="5463134" cy="1594245"/>
            <a:chOff x="528436" y="3658824"/>
            <a:chExt cx="5463134" cy="15942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05BC180-0F2F-B4ED-0708-74CAEF033D47}"/>
                </a:ext>
              </a:extLst>
            </p:cNvPr>
            <p:cNvSpPr/>
            <p:nvPr/>
          </p:nvSpPr>
          <p:spPr>
            <a:xfrm>
              <a:off x="528436" y="4367930"/>
              <a:ext cx="3593121" cy="885139"/>
            </a:xfrm>
            <a:prstGeom prst="roundRect">
              <a:avLst/>
            </a:prstGeom>
            <a:solidFill>
              <a:srgbClr val="A4D233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400" b="1">
                  <a:latin typeface="Arial"/>
                  <a:ea typeface="+mn-lt"/>
                  <a:cs typeface="+mn-lt"/>
                </a:rPr>
                <a:t>Curved Heel</a:t>
              </a:r>
              <a:endParaRPr lang="en-US" b="1">
                <a:latin typeface="Arial"/>
                <a:cs typeface="Arial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DC2A2D0-586D-6883-D270-F8FC4777FD3C}"/>
                </a:ext>
              </a:extLst>
            </p:cNvPr>
            <p:cNvGrpSpPr/>
            <p:nvPr/>
          </p:nvGrpSpPr>
          <p:grpSpPr>
            <a:xfrm>
              <a:off x="4094747" y="3658824"/>
              <a:ext cx="1896823" cy="1227116"/>
              <a:chOff x="4094747" y="3658824"/>
              <a:chExt cx="1896823" cy="1227116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9AA8E11F-D14F-D36F-D1AC-0D93435B5874}"/>
                  </a:ext>
                </a:extLst>
              </p:cNvPr>
              <p:cNvSpPr/>
              <p:nvPr/>
            </p:nvSpPr>
            <p:spPr>
              <a:xfrm>
                <a:off x="4764454" y="3658824"/>
                <a:ext cx="1227116" cy="1227116"/>
              </a:xfrm>
              <a:prstGeom prst="ellipse">
                <a:avLst/>
              </a:prstGeom>
              <a:noFill/>
              <a:ln w="28575">
                <a:solidFill>
                  <a:srgbClr val="A4D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6AE3DBEE-D175-CEA6-A999-ABAB865BEC0B}"/>
                  </a:ext>
                </a:extLst>
              </p:cNvPr>
              <p:cNvCxnSpPr/>
              <p:nvPr/>
            </p:nvCxnSpPr>
            <p:spPr>
              <a:xfrm flipV="1">
                <a:off x="4094747" y="4377490"/>
                <a:ext cx="683795" cy="258679"/>
              </a:xfrm>
              <a:prstGeom prst="straightConnector1">
                <a:avLst/>
              </a:prstGeom>
              <a:ln w="28575">
                <a:solidFill>
                  <a:srgbClr val="A4D23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731EEA4-BFBD-A9E9-26B0-C4B934305403}"/>
              </a:ext>
            </a:extLst>
          </p:cNvPr>
          <p:cNvGrpSpPr/>
          <p:nvPr/>
        </p:nvGrpSpPr>
        <p:grpSpPr>
          <a:xfrm>
            <a:off x="6855335" y="2767224"/>
            <a:ext cx="4785959" cy="895165"/>
            <a:chOff x="6855335" y="2767224"/>
            <a:chExt cx="4785959" cy="89516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49ABD1C-221D-E9B6-2CD6-9F56AB35D8DE}"/>
                </a:ext>
              </a:extLst>
            </p:cNvPr>
            <p:cNvSpPr/>
            <p:nvPr/>
          </p:nvSpPr>
          <p:spPr>
            <a:xfrm>
              <a:off x="8048173" y="2767224"/>
              <a:ext cx="3593121" cy="895165"/>
            </a:xfrm>
            <a:prstGeom prst="roundRect">
              <a:avLst/>
            </a:prstGeom>
            <a:solidFill>
              <a:srgbClr val="A4D233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400" b="1">
                  <a:latin typeface="Arial"/>
                  <a:ea typeface="+mn-lt"/>
                  <a:cs typeface="+mn-lt"/>
                </a:rPr>
                <a:t>Diamond Lattice</a:t>
              </a:r>
              <a:endParaRPr lang="en-US" sz="2400" b="1">
                <a:latin typeface="Arial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082A305-2374-61E7-FC4A-00A69247FEC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55335" y="3306020"/>
              <a:ext cx="1228389" cy="12062"/>
            </a:xfrm>
            <a:prstGeom prst="straightConnector1">
              <a:avLst/>
            </a:prstGeom>
            <a:ln w="28575">
              <a:solidFill>
                <a:srgbClr val="A4D2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E90A7-60E6-231C-E0F0-681DDE118A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47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50AF06-A8FC-4B2F-AABF-051BAE858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Meet the Team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7C58CA-988A-4A1A-8C96-195EC82E4496}"/>
              </a:ext>
            </a:extLst>
          </p:cNvPr>
          <p:cNvSpPr txBox="1"/>
          <p:nvPr/>
        </p:nvSpPr>
        <p:spPr>
          <a:xfrm>
            <a:off x="477254" y="4602999"/>
            <a:ext cx="1757212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rgbClr val="404040"/>
                </a:solidFill>
                <a:cs typeface="Calibri"/>
              </a:rPr>
              <a:t>Joshua Baldwin</a:t>
            </a:r>
            <a:endParaRPr lang="en-US">
              <a:solidFill>
                <a:srgbClr val="404040"/>
              </a:solidFill>
              <a:cs typeface="Calibri"/>
            </a:endParaRPr>
          </a:p>
          <a:p>
            <a:pPr algn="ctr"/>
            <a:r>
              <a:rPr lang="en-US" i="1">
                <a:solidFill>
                  <a:srgbClr val="404040"/>
                </a:solidFill>
              </a:rPr>
              <a:t>Quality &amp; Design</a:t>
            </a:r>
            <a:endParaRPr lang="en-US">
              <a:solidFill>
                <a:srgbClr val="404040"/>
              </a:solidFill>
              <a:cs typeface="Calibri" panose="020F0502020204030204"/>
            </a:endParaRPr>
          </a:p>
          <a:p>
            <a:pPr algn="ctr"/>
            <a:r>
              <a:rPr lang="en-US" i="1">
                <a:solidFill>
                  <a:srgbClr val="404040"/>
                </a:solidFill>
              </a:rPr>
              <a:t>Engineer</a:t>
            </a:r>
            <a:endParaRPr lang="en-US" i="1">
              <a:solidFill>
                <a:srgbClr val="404040"/>
              </a:solidFill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B427DE-CE19-4AB0-8BB1-C4BDCD0C545A}"/>
              </a:ext>
            </a:extLst>
          </p:cNvPr>
          <p:cNvSpPr txBox="1"/>
          <p:nvPr/>
        </p:nvSpPr>
        <p:spPr>
          <a:xfrm>
            <a:off x="7103656" y="4574993"/>
            <a:ext cx="268852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rgbClr val="404040"/>
                </a:solidFill>
              </a:rPr>
              <a:t>Andres Hernandez Chapa </a:t>
            </a:r>
            <a:endParaRPr lang="en-US" b="1">
              <a:solidFill>
                <a:srgbClr val="404040"/>
              </a:solidFill>
              <a:cs typeface="Calibri"/>
            </a:endParaRPr>
          </a:p>
          <a:p>
            <a:pPr algn="ctr"/>
            <a:r>
              <a:rPr lang="en-US" i="1">
                <a:solidFill>
                  <a:srgbClr val="404040"/>
                </a:solidFill>
                <a:cs typeface="Calibri"/>
              </a:rPr>
              <a:t>Systems Engineer</a:t>
            </a:r>
            <a:endParaRPr lang="en-US" b="1">
              <a:solidFill>
                <a:srgbClr val="404040"/>
              </a:solidFill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436A11-3288-4EB7-BD26-0FC53C1EC505}"/>
              </a:ext>
            </a:extLst>
          </p:cNvPr>
          <p:cNvSpPr txBox="1"/>
          <p:nvPr/>
        </p:nvSpPr>
        <p:spPr>
          <a:xfrm>
            <a:off x="2400187" y="4602999"/>
            <a:ext cx="2480551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rgbClr val="404040"/>
                </a:solidFill>
                <a:cs typeface="Calibri"/>
              </a:rPr>
              <a:t>Enrique Chocron</a:t>
            </a:r>
            <a:endParaRPr lang="en-US">
              <a:solidFill>
                <a:srgbClr val="404040"/>
              </a:solidFill>
              <a:cs typeface="Calibri"/>
            </a:endParaRPr>
          </a:p>
          <a:p>
            <a:pPr algn="ctr"/>
            <a:r>
              <a:rPr lang="en-US" i="1">
                <a:solidFill>
                  <a:srgbClr val="404040"/>
                </a:solidFill>
              </a:rPr>
              <a:t>Manufacturing &amp; Design</a:t>
            </a:r>
            <a:endParaRPr lang="en-US" i="1">
              <a:solidFill>
                <a:srgbClr val="404040"/>
              </a:solidFill>
              <a:cs typeface="Calibri"/>
            </a:endParaRPr>
          </a:p>
          <a:p>
            <a:pPr algn="ctr"/>
            <a:r>
              <a:rPr lang="en-US" i="1">
                <a:solidFill>
                  <a:srgbClr val="404040"/>
                </a:solidFill>
              </a:rPr>
              <a:t>Engineer</a:t>
            </a:r>
            <a:endParaRPr lang="en-US" i="1">
              <a:solidFill>
                <a:srgbClr val="404040"/>
              </a:solidFill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D4A022-20F2-4C96-A44D-478FEF0F82F8}"/>
              </a:ext>
            </a:extLst>
          </p:cNvPr>
          <p:cNvSpPr txBox="1"/>
          <p:nvPr/>
        </p:nvSpPr>
        <p:spPr>
          <a:xfrm>
            <a:off x="5220198" y="4576631"/>
            <a:ext cx="1756115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rgbClr val="404040"/>
                </a:solidFill>
              </a:rPr>
              <a:t>Emily Dawson </a:t>
            </a:r>
            <a:endParaRPr lang="en-US" b="1">
              <a:solidFill>
                <a:srgbClr val="404040"/>
              </a:solidFill>
              <a:cs typeface="Calibri"/>
            </a:endParaRPr>
          </a:p>
          <a:p>
            <a:pPr algn="ctr"/>
            <a:r>
              <a:rPr lang="en-US" i="1">
                <a:solidFill>
                  <a:srgbClr val="404040"/>
                </a:solidFill>
              </a:rPr>
              <a:t>Project &amp;</a:t>
            </a:r>
            <a:endParaRPr lang="en-US" i="1">
              <a:solidFill>
                <a:srgbClr val="404040"/>
              </a:solidFill>
              <a:cs typeface="Calibri"/>
            </a:endParaRPr>
          </a:p>
          <a:p>
            <a:pPr algn="ctr"/>
            <a:r>
              <a:rPr lang="en-US" i="1">
                <a:solidFill>
                  <a:srgbClr val="404040"/>
                </a:solidFill>
              </a:rPr>
              <a:t>Test Engineer</a:t>
            </a:r>
            <a:endParaRPr lang="en-US" i="1">
              <a:solidFill>
                <a:srgbClr val="404040"/>
              </a:solidFill>
              <a:cs typeface="Calibri"/>
            </a:endParaRPr>
          </a:p>
          <a:p>
            <a:endParaRPr lang="en-US">
              <a:solidFill>
                <a:srgbClr val="404040"/>
              </a:solidFill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8F677E-F3C9-E6D7-6D2E-11BA1307E714}"/>
              </a:ext>
            </a:extLst>
          </p:cNvPr>
          <p:cNvSpPr txBox="1"/>
          <p:nvPr/>
        </p:nvSpPr>
        <p:spPr>
          <a:xfrm>
            <a:off x="9789110" y="4573451"/>
            <a:ext cx="209665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404040"/>
                </a:solidFill>
                <a:cs typeface="Segoe UI"/>
              </a:rPr>
              <a:t>Joseph Way</a:t>
            </a:r>
            <a:endParaRPr lang="en-US">
              <a:solidFill>
                <a:srgbClr val="404040"/>
              </a:solidFill>
              <a:cs typeface="Calibri"/>
            </a:endParaRPr>
          </a:p>
          <a:p>
            <a:pPr algn="ctr"/>
            <a:r>
              <a:rPr lang="en-US" i="1">
                <a:solidFill>
                  <a:srgbClr val="404040"/>
                </a:solidFill>
                <a:cs typeface="Segoe UI"/>
              </a:rPr>
              <a:t>Software &amp; Design </a:t>
            </a:r>
            <a:r>
              <a:rPr lang="en-US">
                <a:solidFill>
                  <a:srgbClr val="404040"/>
                </a:solidFill>
                <a:cs typeface="Segoe UI"/>
              </a:rPr>
              <a:t>​</a:t>
            </a:r>
          </a:p>
          <a:p>
            <a:pPr algn="ctr"/>
            <a:r>
              <a:rPr lang="en-US" i="1">
                <a:solidFill>
                  <a:srgbClr val="404040"/>
                </a:solidFill>
                <a:cs typeface="Segoe UI"/>
              </a:rPr>
              <a:t>Engineer</a:t>
            </a: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A3A55904-3C71-781B-CB95-B046E91A7F4B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5" b="8215"/>
          <a:stretch/>
        </p:blipFill>
        <p:spPr>
          <a:xfrm rot="10800000" flipH="1" flipV="1">
            <a:off x="7405987" y="1784475"/>
            <a:ext cx="2032132" cy="2545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7213F0E-DB17-7198-4498-C62305ED847B}"/>
              </a:ext>
            </a:extLst>
          </p:cNvPr>
          <p:cNvSpPr/>
          <p:nvPr/>
        </p:nvSpPr>
        <p:spPr>
          <a:xfrm>
            <a:off x="9750425" y="1781175"/>
            <a:ext cx="2031999" cy="25479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F4F872-34CE-44E2-F12E-8865A3E3C0F3}"/>
              </a:ext>
            </a:extLst>
          </p:cNvPr>
          <p:cNvSpPr/>
          <p:nvPr/>
        </p:nvSpPr>
        <p:spPr>
          <a:xfrm>
            <a:off x="407987" y="1781175"/>
            <a:ext cx="2031999" cy="25479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5" descr="A picture containing person, smiling, posing&#10;&#10;Description automatically generated">
            <a:extLst>
              <a:ext uri="{FF2B5EF4-FFF2-40B4-BE49-F238E27FC236}">
                <a16:creationId xmlns:a16="http://schemas.microsoft.com/office/drawing/2014/main" id="{63CB067C-90E7-1587-E07C-0D0AC8585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255" y="1775629"/>
            <a:ext cx="1756766" cy="2547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64009F-0A6B-DCAA-F62C-735983855A8D}"/>
              </a:ext>
            </a:extLst>
          </p:cNvPr>
          <p:cNvSpPr txBox="1"/>
          <p:nvPr/>
        </p:nvSpPr>
        <p:spPr>
          <a:xfrm>
            <a:off x="10380944" y="5593655"/>
            <a:ext cx="167313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Arial"/>
                <a:cs typeface="Calibri"/>
              </a:rPr>
              <a:t>Joshua Baldwin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29BA756D-C219-AEA0-6DF7-0FDF8118A2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993" b="9993"/>
          <a:stretch/>
        </p:blipFill>
        <p:spPr>
          <a:xfrm>
            <a:off x="9670212" y="1775629"/>
            <a:ext cx="2127004" cy="2552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DB321994-36AE-95D2-2E4F-D5EF7F91B3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343" r="-526" b="5324"/>
          <a:stretch/>
        </p:blipFill>
        <p:spPr>
          <a:xfrm>
            <a:off x="449199" y="1785071"/>
            <a:ext cx="1951922" cy="2553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1F34C28B-EC5B-3341-1312-312006DC6D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501" b="9501"/>
          <a:stretch/>
        </p:blipFill>
        <p:spPr>
          <a:xfrm>
            <a:off x="2742271" y="1783237"/>
            <a:ext cx="2100332" cy="2551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E08284C-8EAB-06CE-B0D2-0A3A55BB63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64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3E274-097C-CE46-7421-6B02DADEC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Ankle Joint Designs 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A24DA-E687-B070-DFAC-5CEFC9A6FE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Joseph Way 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AFACC-E427-5726-4F54-A39796866D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48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5FE7F-AEED-A49F-4ED4-5CF461321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404040"/>
                </a:solidFill>
                <a:latin typeface="Arial"/>
                <a:cs typeface="Arial"/>
              </a:rPr>
              <a:t> 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Flexing Joint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A90F16A-4586-91B0-E53F-C07498C9154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Joseph Way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E60607E-760A-C528-F514-125307258882}"/>
              </a:ext>
            </a:extLst>
          </p:cNvPr>
          <p:cNvSpPr/>
          <p:nvPr/>
        </p:nvSpPr>
        <p:spPr>
          <a:xfrm>
            <a:off x="6348062" y="1593440"/>
            <a:ext cx="4241320" cy="891396"/>
          </a:xfrm>
          <a:prstGeom prst="round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/>
                <a:cs typeface="Calibri"/>
              </a:rPr>
              <a:t>Flexible Material</a:t>
            </a:r>
            <a:endParaRPr lang="en-US" sz="2400" b="1">
              <a:latin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7B59DCB-D7A3-ABE2-05CE-B40341F5B733}"/>
              </a:ext>
            </a:extLst>
          </p:cNvPr>
          <p:cNvSpPr/>
          <p:nvPr/>
        </p:nvSpPr>
        <p:spPr>
          <a:xfrm>
            <a:off x="6348061" y="2901779"/>
            <a:ext cx="4241320" cy="891396"/>
          </a:xfrm>
          <a:prstGeom prst="round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atin typeface="Arial"/>
                <a:cs typeface="Calibri"/>
              </a:rPr>
              <a:t>Strong Bending Strength</a:t>
            </a:r>
            <a:endParaRPr lang="en-US" sz="2400" b="1">
              <a:latin typeface="Arial"/>
              <a:cs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D31369F-47CB-C6C3-A0E9-D4CDB0FAA496}"/>
              </a:ext>
            </a:extLst>
          </p:cNvPr>
          <p:cNvSpPr/>
          <p:nvPr/>
        </p:nvSpPr>
        <p:spPr>
          <a:xfrm>
            <a:off x="6348062" y="4210119"/>
            <a:ext cx="4241320" cy="891396"/>
          </a:xfrm>
          <a:prstGeom prst="round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atin typeface="Arial"/>
                <a:cs typeface="Calibri"/>
              </a:rPr>
              <a:t>High Elastic Modulus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BAB4141-569D-CAE4-45C6-A87C6E7ECF53}"/>
              </a:ext>
            </a:extLst>
          </p:cNvPr>
          <p:cNvGrpSpPr/>
          <p:nvPr/>
        </p:nvGrpSpPr>
        <p:grpSpPr>
          <a:xfrm>
            <a:off x="928767" y="-194468"/>
            <a:ext cx="3641197" cy="5444513"/>
            <a:chOff x="138545" y="369977"/>
            <a:chExt cx="3076754" cy="495062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D9080DF-E3ED-C819-0D70-5E3CD44C1743}"/>
                </a:ext>
              </a:extLst>
            </p:cNvPr>
            <p:cNvSpPr/>
            <p:nvPr/>
          </p:nvSpPr>
          <p:spPr>
            <a:xfrm rot="5400000">
              <a:off x="289506" y="2179147"/>
              <a:ext cx="2645433" cy="1466491"/>
            </a:xfrm>
            <a:prstGeom prst="roundRect">
              <a:avLst/>
            </a:prstGeom>
            <a:solidFill>
              <a:srgbClr val="0070C0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C31F96E-A0E7-9D81-2DBD-FB3441C29F83}"/>
                </a:ext>
              </a:extLst>
            </p:cNvPr>
            <p:cNvGrpSpPr/>
            <p:nvPr/>
          </p:nvGrpSpPr>
          <p:grpSpPr>
            <a:xfrm>
              <a:off x="138545" y="369977"/>
              <a:ext cx="3076754" cy="4950625"/>
              <a:chOff x="138545" y="369977"/>
              <a:chExt cx="3076754" cy="4950625"/>
            </a:xfrm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9F967B08-8AB1-7881-E6AB-ED96A1D9BA1B}"/>
                  </a:ext>
                </a:extLst>
              </p:cNvPr>
              <p:cNvSpPr/>
              <p:nvPr/>
            </p:nvSpPr>
            <p:spPr>
              <a:xfrm>
                <a:off x="138545" y="4069772"/>
                <a:ext cx="3076754" cy="1250830"/>
              </a:xfrm>
              <a:prstGeom prst="roundRect">
                <a:avLst/>
              </a:prstGeom>
              <a:solidFill>
                <a:srgbClr val="0070C0"/>
              </a:solidFill>
              <a:ln w="571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Isosceles Triangle 6">
                <a:extLst>
                  <a:ext uri="{FF2B5EF4-FFF2-40B4-BE49-F238E27FC236}">
                    <a16:creationId xmlns:a16="http://schemas.microsoft.com/office/drawing/2014/main" id="{4FF9F4DD-9739-EBC4-874C-DC2DADC4C011}"/>
                  </a:ext>
                </a:extLst>
              </p:cNvPr>
              <p:cNvSpPr/>
              <p:nvPr/>
            </p:nvSpPr>
            <p:spPr>
              <a:xfrm rot="8640000">
                <a:off x="743482" y="2225535"/>
                <a:ext cx="388189" cy="1121433"/>
              </a:xfrm>
              <a:prstGeom prst="triangle">
                <a:avLst/>
              </a:prstGeom>
              <a:solidFill>
                <a:schemeClr val="bg1"/>
              </a:solidFill>
              <a:ln w="571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Isosceles Triangle 11">
                <a:extLst>
                  <a:ext uri="{FF2B5EF4-FFF2-40B4-BE49-F238E27FC236}">
                    <a16:creationId xmlns:a16="http://schemas.microsoft.com/office/drawing/2014/main" id="{0AF48567-E014-7EB6-84B1-0C36A9853141}"/>
                  </a:ext>
                </a:extLst>
              </p:cNvPr>
              <p:cNvSpPr/>
              <p:nvPr/>
            </p:nvSpPr>
            <p:spPr>
              <a:xfrm rot="12900000">
                <a:off x="2051821" y="2211157"/>
                <a:ext cx="388189" cy="1121433"/>
              </a:xfrm>
              <a:prstGeom prst="triangle">
                <a:avLst/>
              </a:prstGeom>
              <a:solidFill>
                <a:schemeClr val="bg1"/>
              </a:solidFill>
              <a:ln w="571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8161383-3F1E-B5C9-8004-4302B32E00F1}"/>
                  </a:ext>
                </a:extLst>
              </p:cNvPr>
              <p:cNvSpPr/>
              <p:nvPr/>
            </p:nvSpPr>
            <p:spPr>
              <a:xfrm>
                <a:off x="749272" y="4114858"/>
                <a:ext cx="1811547" cy="550104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07F59B4-5895-539E-54DA-DA56F74DAF87}"/>
                  </a:ext>
                </a:extLst>
              </p:cNvPr>
              <p:cNvSpPr/>
              <p:nvPr/>
            </p:nvSpPr>
            <p:spPr>
              <a:xfrm rot="5400000">
                <a:off x="1198307" y="3266679"/>
                <a:ext cx="831833" cy="1393747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DE00ECC-C9E8-4925-CF32-EF7D281EDCDA}"/>
                  </a:ext>
                </a:extLst>
              </p:cNvPr>
              <p:cNvSpPr/>
              <p:nvPr/>
            </p:nvSpPr>
            <p:spPr>
              <a:xfrm rot="5400000">
                <a:off x="1750549" y="2641865"/>
                <a:ext cx="1811547" cy="531962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4AC0C7-2764-81C4-520A-3A8F058E49AB}"/>
                  </a:ext>
                </a:extLst>
              </p:cNvPr>
              <p:cNvSpPr/>
              <p:nvPr/>
            </p:nvSpPr>
            <p:spPr>
              <a:xfrm rot="5400000">
                <a:off x="-330229" y="2708786"/>
                <a:ext cx="1811547" cy="53196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ECECF0F-43D9-3835-2441-1B2F028C0818}"/>
                  </a:ext>
                </a:extLst>
              </p:cNvPr>
              <p:cNvSpPr/>
              <p:nvPr/>
            </p:nvSpPr>
            <p:spPr>
              <a:xfrm>
                <a:off x="874889" y="464052"/>
                <a:ext cx="1471184" cy="2328736"/>
              </a:xfrm>
              <a:prstGeom prst="ellipse">
                <a:avLst/>
              </a:prstGeom>
              <a:solidFill>
                <a:srgbClr val="0070C0"/>
              </a:solidFill>
              <a:ln w="28575">
                <a:solidFill>
                  <a:schemeClr val="bg2">
                    <a:lumMod val="2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2F436E6-F5CF-1DFC-8196-A5F298523485}"/>
                  </a:ext>
                </a:extLst>
              </p:cNvPr>
              <p:cNvSpPr/>
              <p:nvPr/>
            </p:nvSpPr>
            <p:spPr>
              <a:xfrm>
                <a:off x="748660" y="369977"/>
                <a:ext cx="1811547" cy="1378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2A8350-0B0A-488A-62E1-AAC62A8DDB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321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5FE7F-AEED-A49F-4ED4-5CF461321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404040"/>
                </a:solidFill>
                <a:latin typeface="Arial"/>
                <a:cs typeface="Arial"/>
              </a:rPr>
              <a:t>Rigid Joint</a:t>
            </a:r>
            <a:endParaRPr lang="en-US">
              <a:solidFill>
                <a:srgbClr val="404040"/>
              </a:solidFill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B2BA88C-7C2A-4CF9-665D-045829B0ECA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Joseph Way</a:t>
            </a:r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B050AB4-D374-71D5-6EBE-BE215BA43C4A}"/>
              </a:ext>
            </a:extLst>
          </p:cNvPr>
          <p:cNvSpPr/>
          <p:nvPr/>
        </p:nvSpPr>
        <p:spPr>
          <a:xfrm>
            <a:off x="841534" y="1708458"/>
            <a:ext cx="4241320" cy="891396"/>
          </a:xfrm>
          <a:prstGeom prst="roundRect">
            <a:avLst/>
          </a:prstGeom>
          <a:solidFill>
            <a:srgbClr val="A4D23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atin typeface="Arial"/>
                <a:cs typeface="Calibri"/>
              </a:rPr>
              <a:t>Rigid Attachment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87D7FB-0089-8FE2-E36A-B6F93A146B4B}"/>
              </a:ext>
            </a:extLst>
          </p:cNvPr>
          <p:cNvSpPr/>
          <p:nvPr/>
        </p:nvSpPr>
        <p:spPr>
          <a:xfrm>
            <a:off x="835783" y="2982292"/>
            <a:ext cx="4241320" cy="891396"/>
          </a:xfrm>
          <a:prstGeom prst="roundRect">
            <a:avLst/>
          </a:prstGeom>
          <a:solidFill>
            <a:srgbClr val="A4D23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atin typeface="Arial"/>
                <a:cs typeface="Calibri"/>
              </a:rPr>
              <a:t>Reduce Stress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3DC2820-7CBA-0569-E5C9-E8FE17E3E3BB}"/>
              </a:ext>
            </a:extLst>
          </p:cNvPr>
          <p:cNvSpPr/>
          <p:nvPr/>
        </p:nvSpPr>
        <p:spPr>
          <a:xfrm>
            <a:off x="844409" y="4270505"/>
            <a:ext cx="4241320" cy="891396"/>
          </a:xfrm>
          <a:prstGeom prst="roundRect">
            <a:avLst/>
          </a:prstGeom>
          <a:solidFill>
            <a:srgbClr val="A4D23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atin typeface="Arial"/>
                <a:cs typeface="Calibri"/>
              </a:rPr>
              <a:t>Resistant to Regolith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D014A16-2D1B-DF19-4086-4EEEFD7481D1}"/>
              </a:ext>
            </a:extLst>
          </p:cNvPr>
          <p:cNvGrpSpPr/>
          <p:nvPr/>
        </p:nvGrpSpPr>
        <p:grpSpPr>
          <a:xfrm>
            <a:off x="6882787" y="400084"/>
            <a:ext cx="4270085" cy="5164310"/>
            <a:chOff x="261257" y="478971"/>
            <a:chExt cx="4188683" cy="493122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381F8DD-C734-2F3C-E048-E7B5DB3F15D3}"/>
                </a:ext>
              </a:extLst>
            </p:cNvPr>
            <p:cNvSpPr/>
            <p:nvPr/>
          </p:nvSpPr>
          <p:spPr>
            <a:xfrm>
              <a:off x="1861457" y="1774371"/>
              <a:ext cx="968828" cy="264522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4B600AA-0C5A-5DCC-DFE0-CDEDC3E72CE2}"/>
                </a:ext>
              </a:extLst>
            </p:cNvPr>
            <p:cNvSpPr/>
            <p:nvPr/>
          </p:nvSpPr>
          <p:spPr>
            <a:xfrm rot="5400000">
              <a:off x="1099457" y="3135085"/>
              <a:ext cx="968828" cy="264522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E291090-7F3E-4CA3-DA81-9F50C631C83C}"/>
                </a:ext>
              </a:extLst>
            </p:cNvPr>
            <p:cNvSpPr/>
            <p:nvPr/>
          </p:nvSpPr>
          <p:spPr>
            <a:xfrm rot="19140000">
              <a:off x="2228713" y="3612763"/>
              <a:ext cx="2221227" cy="1088571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B9E4A36-2430-ADF2-8127-6B55EC5A7AC9}"/>
                </a:ext>
              </a:extLst>
            </p:cNvPr>
            <p:cNvSpPr/>
            <p:nvPr/>
          </p:nvSpPr>
          <p:spPr>
            <a:xfrm rot="5400000">
              <a:off x="3183163" y="2844391"/>
              <a:ext cx="784809" cy="14729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C84A839-6F48-2F14-9EE5-11936AE14CCA}"/>
                </a:ext>
              </a:extLst>
            </p:cNvPr>
            <p:cNvSpPr/>
            <p:nvPr/>
          </p:nvSpPr>
          <p:spPr>
            <a:xfrm rot="5400000">
              <a:off x="2525485" y="4506685"/>
              <a:ext cx="468086" cy="1338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Moon 15">
              <a:extLst>
                <a:ext uri="{FF2B5EF4-FFF2-40B4-BE49-F238E27FC236}">
                  <a16:creationId xmlns:a16="http://schemas.microsoft.com/office/drawing/2014/main" id="{6D15DB11-CD6D-68C0-D851-2AF44A1F718B}"/>
                </a:ext>
              </a:extLst>
            </p:cNvPr>
            <p:cNvSpPr/>
            <p:nvPr/>
          </p:nvSpPr>
          <p:spPr>
            <a:xfrm rot="13440000">
              <a:off x="1503535" y="3516921"/>
              <a:ext cx="413655" cy="947058"/>
            </a:xfrm>
            <a:prstGeom prst="moon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Moon 16">
              <a:extLst>
                <a:ext uri="{FF2B5EF4-FFF2-40B4-BE49-F238E27FC236}">
                  <a16:creationId xmlns:a16="http://schemas.microsoft.com/office/drawing/2014/main" id="{D2A69D9D-492C-69C1-0FA4-1F15C17F0BA7}"/>
                </a:ext>
              </a:extLst>
            </p:cNvPr>
            <p:cNvSpPr/>
            <p:nvPr/>
          </p:nvSpPr>
          <p:spPr>
            <a:xfrm rot="-2760000">
              <a:off x="2777163" y="3527806"/>
              <a:ext cx="413655" cy="947058"/>
            </a:xfrm>
            <a:prstGeom prst="moon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F6B44C0-C5EB-59F4-C3B8-CFBF2687A0C5}"/>
                </a:ext>
              </a:extLst>
            </p:cNvPr>
            <p:cNvSpPr/>
            <p:nvPr/>
          </p:nvSpPr>
          <p:spPr>
            <a:xfrm>
              <a:off x="1905000" y="576942"/>
              <a:ext cx="892629" cy="280851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91F03E3-D14C-D032-DCA0-53DF884CD43E}"/>
                </a:ext>
              </a:extLst>
            </p:cNvPr>
            <p:cNvSpPr/>
            <p:nvPr/>
          </p:nvSpPr>
          <p:spPr>
            <a:xfrm rot="5400000">
              <a:off x="1709057" y="566057"/>
              <a:ext cx="1306285" cy="11321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EA7039-93B2-23A4-CE3D-96EB024B02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93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5FE7F-AEED-A49F-4ED4-5CF461321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404040"/>
                </a:solidFill>
                <a:latin typeface="Arial"/>
                <a:cs typeface="Arial"/>
              </a:rPr>
              <a:t>Spring Joint</a:t>
            </a:r>
            <a:endParaRPr lang="en-US">
              <a:solidFill>
                <a:srgbClr val="404040"/>
              </a:solidFill>
            </a:endParaRPr>
          </a:p>
        </p:txBody>
      </p:sp>
      <p:pic>
        <p:nvPicPr>
          <p:cNvPr id="6" name="Picture 6" descr="Text&#10;&#10;Description automatically generated">
            <a:extLst>
              <a:ext uri="{FF2B5EF4-FFF2-40B4-BE49-F238E27FC236}">
                <a16:creationId xmlns:a16="http://schemas.microsoft.com/office/drawing/2014/main" id="{AD779437-4ED1-C22F-92F3-F9536AF7A2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0" t="-125" r="38526" b="125"/>
          <a:stretch/>
        </p:blipFill>
        <p:spPr>
          <a:xfrm>
            <a:off x="974259" y="1781779"/>
            <a:ext cx="4755614" cy="3730010"/>
          </a:xfrm>
          <a:prstGeom prst="roundRect">
            <a:avLst/>
          </a:prstGeom>
          <a:ln w="57150">
            <a:noFill/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E1BF0B-79E6-C715-D275-F3386490443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Joseph Way</a:t>
            </a:r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F5A89C-AFF5-318E-350F-2C919036FB8F}"/>
              </a:ext>
            </a:extLst>
          </p:cNvPr>
          <p:cNvSpPr/>
          <p:nvPr/>
        </p:nvSpPr>
        <p:spPr>
          <a:xfrm>
            <a:off x="6290553" y="1780345"/>
            <a:ext cx="4241320" cy="891396"/>
          </a:xfrm>
          <a:prstGeom prst="roundRect">
            <a:avLst/>
          </a:prstGeom>
          <a:solidFill>
            <a:srgbClr val="00CFB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atin typeface="Arial"/>
                <a:cs typeface="Calibri"/>
              </a:rPr>
              <a:t> Springs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24565F9-2EA4-55D6-019F-7B042E730F9A}"/>
              </a:ext>
            </a:extLst>
          </p:cNvPr>
          <p:cNvSpPr/>
          <p:nvPr/>
        </p:nvSpPr>
        <p:spPr>
          <a:xfrm>
            <a:off x="6342311" y="3054180"/>
            <a:ext cx="4241320" cy="891396"/>
          </a:xfrm>
          <a:prstGeom prst="roundRect">
            <a:avLst/>
          </a:prstGeom>
          <a:solidFill>
            <a:srgbClr val="00CFB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atin typeface="Arial"/>
                <a:cs typeface="Calibri"/>
              </a:rPr>
              <a:t>Balance</a:t>
            </a:r>
            <a:endParaRPr lang="en-US" sz="2400" b="1">
              <a:latin typeface="Arial"/>
              <a:cs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56A6D32-90F4-D386-E9B5-F6DED20DA43A}"/>
              </a:ext>
            </a:extLst>
          </p:cNvPr>
          <p:cNvSpPr/>
          <p:nvPr/>
        </p:nvSpPr>
        <p:spPr>
          <a:xfrm>
            <a:off x="6336560" y="4342391"/>
            <a:ext cx="4241320" cy="891396"/>
          </a:xfrm>
          <a:prstGeom prst="roundRect">
            <a:avLst/>
          </a:prstGeom>
          <a:solidFill>
            <a:srgbClr val="00CFB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atin typeface="Arial"/>
                <a:cs typeface="Calibri"/>
              </a:rPr>
              <a:t>Pin Joint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76060E-CF09-A12E-BAA2-304FDD4CE7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538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5FE7F-AEED-A49F-4ED4-5CF461321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404040"/>
                </a:solidFill>
                <a:latin typeface="Arial"/>
                <a:cs typeface="Arial"/>
              </a:rPr>
              <a:t>Ball and Socket Joint</a:t>
            </a:r>
            <a:endParaRPr lang="en-US">
              <a:solidFill>
                <a:srgbClr val="404040"/>
              </a:solidFill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2937068-E898-E47B-19D0-A253BD5D13F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Joseph Way</a:t>
            </a:r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558FCA7-9FDD-4782-4492-F910B3F63FBC}"/>
              </a:ext>
            </a:extLst>
          </p:cNvPr>
          <p:cNvSpPr/>
          <p:nvPr/>
        </p:nvSpPr>
        <p:spPr>
          <a:xfrm>
            <a:off x="1207565" y="1573987"/>
            <a:ext cx="4241320" cy="891396"/>
          </a:xfrm>
          <a:prstGeom prst="roundRect">
            <a:avLst/>
          </a:prstGeom>
          <a:solidFill>
            <a:srgbClr val="00BBD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atin typeface="Arial"/>
                <a:cs typeface="Calibri"/>
              </a:rPr>
              <a:t>Ball and Socket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F251151-2907-FBFF-820A-81E1D114AA06}"/>
              </a:ext>
            </a:extLst>
          </p:cNvPr>
          <p:cNvSpPr/>
          <p:nvPr/>
        </p:nvSpPr>
        <p:spPr>
          <a:xfrm>
            <a:off x="1210778" y="2982292"/>
            <a:ext cx="4241320" cy="891396"/>
          </a:xfrm>
          <a:prstGeom prst="roundRect">
            <a:avLst/>
          </a:prstGeom>
          <a:solidFill>
            <a:srgbClr val="00BBD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atin typeface="Arial"/>
                <a:cs typeface="Calibri"/>
              </a:rPr>
              <a:t>Compression Springs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3E93876-8931-D9D2-1D18-C72CF19D55D0}"/>
              </a:ext>
            </a:extLst>
          </p:cNvPr>
          <p:cNvSpPr/>
          <p:nvPr/>
        </p:nvSpPr>
        <p:spPr>
          <a:xfrm>
            <a:off x="1210440" y="4390597"/>
            <a:ext cx="4241320" cy="891396"/>
          </a:xfrm>
          <a:prstGeom prst="roundRect">
            <a:avLst/>
          </a:prstGeom>
          <a:solidFill>
            <a:srgbClr val="00BBD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atin typeface="Arial"/>
                <a:cs typeface="Calibri"/>
              </a:rPr>
              <a:t>Adjust to Terrain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6C68FD-5B4C-D47E-F2F1-0A6EABBD8F20}"/>
              </a:ext>
            </a:extLst>
          </p:cNvPr>
          <p:cNvGrpSpPr/>
          <p:nvPr/>
        </p:nvGrpSpPr>
        <p:grpSpPr>
          <a:xfrm>
            <a:off x="7540038" y="1453018"/>
            <a:ext cx="2793601" cy="4003769"/>
            <a:chOff x="1273708" y="1605418"/>
            <a:chExt cx="2632238" cy="368104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1CE8797-7FF6-2872-D824-97E86952C868}"/>
                </a:ext>
              </a:extLst>
            </p:cNvPr>
            <p:cNvGrpSpPr/>
            <p:nvPr/>
          </p:nvGrpSpPr>
          <p:grpSpPr>
            <a:xfrm>
              <a:off x="1823622" y="1605418"/>
              <a:ext cx="1473867" cy="2437831"/>
              <a:chOff x="1313447" y="749395"/>
              <a:chExt cx="1243262" cy="2116985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FEAA2B1-55F2-F252-6727-199FA643192F}"/>
                  </a:ext>
                </a:extLst>
              </p:cNvPr>
              <p:cNvGrpSpPr/>
              <p:nvPr/>
            </p:nvGrpSpPr>
            <p:grpSpPr>
              <a:xfrm>
                <a:off x="1313447" y="749395"/>
                <a:ext cx="1243262" cy="2116985"/>
                <a:chOff x="1313447" y="749395"/>
                <a:chExt cx="1243262" cy="2116985"/>
              </a:xfrm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967782AC-F845-E1C8-D2C9-AE282AE2D318}"/>
                    </a:ext>
                  </a:extLst>
                </p:cNvPr>
                <p:cNvSpPr/>
                <p:nvPr/>
              </p:nvSpPr>
              <p:spPr>
                <a:xfrm>
                  <a:off x="1313447" y="1985210"/>
                  <a:ext cx="120315" cy="120315"/>
                </a:xfrm>
                <a:prstGeom prst="ellipse">
                  <a:avLst/>
                </a:prstGeom>
                <a:solidFill>
                  <a:srgbClr val="FFE019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428AF669-4FDC-A950-736B-2609E0B10D73}"/>
                    </a:ext>
                  </a:extLst>
                </p:cNvPr>
                <p:cNvSpPr/>
                <p:nvPr/>
              </p:nvSpPr>
              <p:spPr>
                <a:xfrm>
                  <a:off x="2436394" y="1985209"/>
                  <a:ext cx="120315" cy="120315"/>
                </a:xfrm>
                <a:prstGeom prst="ellipse">
                  <a:avLst/>
                </a:prstGeom>
                <a:solidFill>
                  <a:srgbClr val="FFE019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39D2983A-3280-7E4B-D9E3-709962530C66}"/>
                    </a:ext>
                  </a:extLst>
                </p:cNvPr>
                <p:cNvGrpSpPr/>
                <p:nvPr/>
              </p:nvGrpSpPr>
              <p:grpSpPr>
                <a:xfrm>
                  <a:off x="1377330" y="749395"/>
                  <a:ext cx="1121228" cy="2116985"/>
                  <a:chOff x="1317172" y="1170500"/>
                  <a:chExt cx="1121228" cy="2116985"/>
                </a:xfrm>
              </p:grpSpPr>
              <p:sp>
                <p:nvSpPr>
                  <p:cNvPr id="15" name="Oval 14">
                    <a:extLst>
                      <a:ext uri="{FF2B5EF4-FFF2-40B4-BE49-F238E27FC236}">
                        <a16:creationId xmlns:a16="http://schemas.microsoft.com/office/drawing/2014/main" id="{FFC4DA63-C98C-C517-A7CC-0F45713DD3B0}"/>
                      </a:ext>
                    </a:extLst>
                  </p:cNvPr>
                  <p:cNvSpPr/>
                  <p:nvPr/>
                </p:nvSpPr>
                <p:spPr>
                  <a:xfrm>
                    <a:off x="1317172" y="2220686"/>
                    <a:ext cx="1121228" cy="1066799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8" name="Group 7">
                    <a:extLst>
                      <a:ext uri="{FF2B5EF4-FFF2-40B4-BE49-F238E27FC236}">
                        <a16:creationId xmlns:a16="http://schemas.microsoft.com/office/drawing/2014/main" id="{3D9BB3FC-F944-0C2B-AD20-171F399AF94F}"/>
                      </a:ext>
                    </a:extLst>
                  </p:cNvPr>
                  <p:cNvGrpSpPr/>
                  <p:nvPr/>
                </p:nvGrpSpPr>
                <p:grpSpPr>
                  <a:xfrm>
                    <a:off x="1415142" y="1170500"/>
                    <a:ext cx="925286" cy="1850572"/>
                    <a:chOff x="1295399" y="2035627"/>
                    <a:chExt cx="925286" cy="1850572"/>
                  </a:xfrm>
                </p:grpSpPr>
                <p:sp>
                  <p:nvSpPr>
                    <p:cNvPr id="3" name="Rectangle 2">
                      <a:extLst>
                        <a:ext uri="{FF2B5EF4-FFF2-40B4-BE49-F238E27FC236}">
                          <a16:creationId xmlns:a16="http://schemas.microsoft.com/office/drawing/2014/main" id="{84F0697B-6C0F-E6B8-EA07-71C7318E70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5401" y="2035627"/>
                      <a:ext cx="925284" cy="1251858"/>
                    </a:xfrm>
                    <a:prstGeom prst="rect">
                      <a:avLst/>
                    </a:prstGeom>
                    <a:solidFill>
                      <a:srgbClr val="EB8B0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" name="Right Triangle 5">
                      <a:extLst>
                        <a:ext uri="{FF2B5EF4-FFF2-40B4-BE49-F238E27FC236}">
                          <a16:creationId xmlns:a16="http://schemas.microsoft.com/office/drawing/2014/main" id="{BDBE1BCB-B4EA-93D7-3A6B-1D2CFC6DC82D}"/>
                        </a:ext>
                      </a:extLst>
                    </p:cNvPr>
                    <p:cNvSpPr/>
                    <p:nvPr/>
                  </p:nvSpPr>
                  <p:spPr>
                    <a:xfrm rot="8040000">
                      <a:off x="1306285" y="2971799"/>
                      <a:ext cx="903514" cy="925285"/>
                    </a:xfrm>
                    <a:prstGeom prst="rtTriangle">
                      <a:avLst/>
                    </a:prstGeom>
                    <a:solidFill>
                      <a:srgbClr val="EB8B0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E1E5B505-7416-EE15-F78D-C906CBBBFF51}"/>
                    </a:ext>
                  </a:extLst>
                </p:cNvPr>
                <p:cNvSpPr/>
                <p:nvPr/>
              </p:nvSpPr>
              <p:spPr>
                <a:xfrm>
                  <a:off x="1875603" y="1969659"/>
                  <a:ext cx="120315" cy="120315"/>
                </a:xfrm>
                <a:prstGeom prst="ellipse">
                  <a:avLst/>
                </a:prstGeom>
                <a:solidFill>
                  <a:srgbClr val="FFE019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3" name="Moon 22">
                <a:extLst>
                  <a:ext uri="{FF2B5EF4-FFF2-40B4-BE49-F238E27FC236}">
                    <a16:creationId xmlns:a16="http://schemas.microsoft.com/office/drawing/2014/main" id="{1D95D10D-E00F-6935-ED89-2E253A1ACFF1}"/>
                  </a:ext>
                </a:extLst>
              </p:cNvPr>
              <p:cNvSpPr/>
              <p:nvPr/>
            </p:nvSpPr>
            <p:spPr>
              <a:xfrm rot="16200000">
                <a:off x="1895008" y="2000062"/>
                <a:ext cx="79887" cy="147483"/>
              </a:xfrm>
              <a:prstGeom prst="moon">
                <a:avLst/>
              </a:prstGeom>
              <a:solidFill>
                <a:srgbClr val="EB8B05"/>
              </a:solidFill>
              <a:ln>
                <a:solidFill>
                  <a:srgbClr val="EB8B0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69DD17EA-702D-F0C7-F26A-04E237726331}"/>
                </a:ext>
              </a:extLst>
            </p:cNvPr>
            <p:cNvGrpSpPr/>
            <p:nvPr/>
          </p:nvGrpSpPr>
          <p:grpSpPr>
            <a:xfrm>
              <a:off x="1273708" y="3185230"/>
              <a:ext cx="2632238" cy="2101228"/>
              <a:chOff x="772887" y="3298371"/>
              <a:chExt cx="2275114" cy="1850571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E8335062-01F5-4BD2-5358-88D2EAFF81EB}"/>
                  </a:ext>
                </a:extLst>
              </p:cNvPr>
              <p:cNvGrpSpPr/>
              <p:nvPr/>
            </p:nvGrpSpPr>
            <p:grpSpPr>
              <a:xfrm>
                <a:off x="772887" y="3298371"/>
                <a:ext cx="2275114" cy="1850571"/>
                <a:chOff x="2364483" y="3402839"/>
                <a:chExt cx="2275114" cy="1850571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C79933F3-8376-53CE-D680-06131AB44C1E}"/>
                    </a:ext>
                  </a:extLst>
                </p:cNvPr>
                <p:cNvSpPr/>
                <p:nvPr/>
              </p:nvSpPr>
              <p:spPr>
                <a:xfrm>
                  <a:off x="4012790" y="3846870"/>
                  <a:ext cx="55306" cy="294967"/>
                </a:xfrm>
                <a:prstGeom prst="rect">
                  <a:avLst/>
                </a:prstGeom>
                <a:solidFill>
                  <a:srgbClr val="FFE0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7801993A-7C54-E3BE-C4CA-43028BD3720D}"/>
                    </a:ext>
                  </a:extLst>
                </p:cNvPr>
                <p:cNvSpPr/>
                <p:nvPr/>
              </p:nvSpPr>
              <p:spPr>
                <a:xfrm>
                  <a:off x="2882080" y="3883740"/>
                  <a:ext cx="55306" cy="294967"/>
                </a:xfrm>
                <a:prstGeom prst="rect">
                  <a:avLst/>
                </a:prstGeom>
                <a:solidFill>
                  <a:srgbClr val="FFE0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E49B47A0-1133-5A55-A855-D7CA6A0A9D31}"/>
                    </a:ext>
                  </a:extLst>
                </p:cNvPr>
                <p:cNvSpPr/>
                <p:nvPr/>
              </p:nvSpPr>
              <p:spPr>
                <a:xfrm>
                  <a:off x="3453580" y="3428999"/>
                  <a:ext cx="55306" cy="436305"/>
                </a:xfrm>
                <a:prstGeom prst="rect">
                  <a:avLst/>
                </a:prstGeom>
                <a:solidFill>
                  <a:srgbClr val="FFE0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D99F4C3A-3329-8F32-9B04-577F1C8CF15A}"/>
                    </a:ext>
                  </a:extLst>
                </p:cNvPr>
                <p:cNvGrpSpPr/>
                <p:nvPr/>
              </p:nvGrpSpPr>
              <p:grpSpPr>
                <a:xfrm>
                  <a:off x="2364483" y="3402839"/>
                  <a:ext cx="2275114" cy="1850571"/>
                  <a:chOff x="772886" y="3298371"/>
                  <a:chExt cx="2275114" cy="1850571"/>
                </a:xfrm>
              </p:grpSpPr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BDA07CEB-0021-FFED-1410-AB85D89FC089}"/>
                      </a:ext>
                    </a:extLst>
                  </p:cNvPr>
                  <p:cNvSpPr/>
                  <p:nvPr/>
                </p:nvSpPr>
                <p:spPr>
                  <a:xfrm>
                    <a:off x="1290484" y="3318387"/>
                    <a:ext cx="55306" cy="436305"/>
                  </a:xfrm>
                  <a:prstGeom prst="rect">
                    <a:avLst/>
                  </a:prstGeom>
                  <a:solidFill>
                    <a:srgbClr val="FFE01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2D279DC0-D797-1E47-A69B-A8420B0ACA30}"/>
                      </a:ext>
                    </a:extLst>
                  </p:cNvPr>
                  <p:cNvSpPr/>
                  <p:nvPr/>
                </p:nvSpPr>
                <p:spPr>
                  <a:xfrm>
                    <a:off x="2421193" y="3332083"/>
                    <a:ext cx="55306" cy="422609"/>
                  </a:xfrm>
                  <a:prstGeom prst="rect">
                    <a:avLst/>
                  </a:prstGeom>
                  <a:solidFill>
                    <a:srgbClr val="FFE01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54" name="Group 53">
                    <a:extLst>
                      <a:ext uri="{FF2B5EF4-FFF2-40B4-BE49-F238E27FC236}">
                        <a16:creationId xmlns:a16="http://schemas.microsoft.com/office/drawing/2014/main" id="{DCFA02D9-5B52-0A7F-B1F9-4114B9FA1C01}"/>
                      </a:ext>
                    </a:extLst>
                  </p:cNvPr>
                  <p:cNvGrpSpPr/>
                  <p:nvPr/>
                </p:nvGrpSpPr>
                <p:grpSpPr>
                  <a:xfrm>
                    <a:off x="772886" y="3298371"/>
                    <a:ext cx="2275114" cy="1850571"/>
                    <a:chOff x="772886" y="3298371"/>
                    <a:chExt cx="2275114" cy="1850571"/>
                  </a:xfrm>
                </p:grpSpPr>
                <p:grpSp>
                  <p:nvGrpSpPr>
                    <p:cNvPr id="31" name="Group 30">
                      <a:extLst>
                        <a:ext uri="{FF2B5EF4-FFF2-40B4-BE49-F238E27FC236}">
                          <a16:creationId xmlns:a16="http://schemas.microsoft.com/office/drawing/2014/main" id="{91FF5882-6937-CF60-35FF-EAC58B256AE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2886" y="3298371"/>
                      <a:ext cx="2275114" cy="1850571"/>
                      <a:chOff x="772886" y="3298371"/>
                      <a:chExt cx="2275114" cy="1850571"/>
                    </a:xfrm>
                  </p:grpSpPr>
                  <p:grpSp>
                    <p:nvGrpSpPr>
                      <p:cNvPr id="11" name="Group 10">
                        <a:extLst>
                          <a:ext uri="{FF2B5EF4-FFF2-40B4-BE49-F238E27FC236}">
                            <a16:creationId xmlns:a16="http://schemas.microsoft.com/office/drawing/2014/main" id="{70BE5B8B-14B7-311F-8907-6EB3BFEB8E31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10800000">
                        <a:off x="1415141" y="3298371"/>
                        <a:ext cx="925286" cy="1850571"/>
                        <a:chOff x="1284513" y="2035628"/>
                        <a:chExt cx="925286" cy="1850571"/>
                      </a:xfrm>
                    </p:grpSpPr>
                    <p:sp>
                      <p:nvSpPr>
                        <p:cNvPr id="12" name="Rectangle 11">
                          <a:extLst>
                            <a:ext uri="{FF2B5EF4-FFF2-40B4-BE49-F238E27FC236}">
                              <a16:creationId xmlns:a16="http://schemas.microsoft.com/office/drawing/2014/main" id="{92F922F7-F7E2-59E5-536B-901E50843C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284515" y="2035628"/>
                          <a:ext cx="925284" cy="1251858"/>
                        </a:xfrm>
                        <a:prstGeom prst="rect">
                          <a:avLst/>
                        </a:prstGeom>
                        <a:solidFill>
                          <a:srgbClr val="EB8B05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4" name="Right Triangle 13">
                          <a:extLst>
                            <a:ext uri="{FF2B5EF4-FFF2-40B4-BE49-F238E27FC236}">
                              <a16:creationId xmlns:a16="http://schemas.microsoft.com/office/drawing/2014/main" id="{F75C34A4-54AD-F6DB-B93F-C964796E1A0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8040000">
                          <a:off x="1295399" y="2971799"/>
                          <a:ext cx="903514" cy="925285"/>
                        </a:xfrm>
                        <a:prstGeom prst="rtTriangle">
                          <a:avLst/>
                        </a:prstGeom>
                        <a:solidFill>
                          <a:srgbClr val="EB8B05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sp>
                    <p:nvSpPr>
                      <p:cNvPr id="16" name="Rectangle: Rounded Corners 15">
                        <a:extLst>
                          <a:ext uri="{FF2B5EF4-FFF2-40B4-BE49-F238E27FC236}">
                            <a16:creationId xmlns:a16="http://schemas.microsoft.com/office/drawing/2014/main" id="{D57C4C89-F4F9-5560-F3A1-D40A9F7607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2886" y="4354285"/>
                        <a:ext cx="2275114" cy="794657"/>
                      </a:xfrm>
                      <a:prstGeom prst="roundRect">
                        <a:avLst/>
                      </a:prstGeom>
                      <a:solidFill>
                        <a:srgbClr val="EB8B05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6" name="Oval 25">
                        <a:extLst>
                          <a:ext uri="{FF2B5EF4-FFF2-40B4-BE49-F238E27FC236}">
                            <a16:creationId xmlns:a16="http://schemas.microsoft.com/office/drawing/2014/main" id="{42BABDD9-3EA9-BD20-9F9A-2F58EF6582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61009" y="4046707"/>
                        <a:ext cx="120315" cy="120315"/>
                      </a:xfrm>
                      <a:prstGeom prst="ellipse">
                        <a:avLst/>
                      </a:prstGeom>
                      <a:solidFill>
                        <a:srgbClr val="FFE019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8" name="Oval 27">
                        <a:extLst>
                          <a:ext uri="{FF2B5EF4-FFF2-40B4-BE49-F238E27FC236}">
                            <a16:creationId xmlns:a16="http://schemas.microsoft.com/office/drawing/2014/main" id="{227BD26F-10DD-4254-10B2-4ECFF864B2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383525" y="4046708"/>
                        <a:ext cx="120315" cy="120315"/>
                      </a:xfrm>
                      <a:prstGeom prst="ellipse">
                        <a:avLst/>
                      </a:prstGeom>
                      <a:solidFill>
                        <a:srgbClr val="FFE019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0" name="Oval 29">
                        <a:extLst>
                          <a:ext uri="{FF2B5EF4-FFF2-40B4-BE49-F238E27FC236}">
                            <a16:creationId xmlns:a16="http://schemas.microsoft.com/office/drawing/2014/main" id="{4F038E33-C53B-3973-CE56-CAFE3ED96B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26364" y="4046708"/>
                        <a:ext cx="120315" cy="120315"/>
                      </a:xfrm>
                      <a:prstGeom prst="ellipse">
                        <a:avLst/>
                      </a:prstGeom>
                      <a:solidFill>
                        <a:srgbClr val="FFE019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">
                      <p14:nvContentPartPr>
                        <p14:cNvPr id="42" name="Ink 41">
                          <a:extLst>
                            <a:ext uri="{FF2B5EF4-FFF2-40B4-BE49-F238E27FC236}">
                              <a16:creationId xmlns:a16="http://schemas.microsoft.com/office/drawing/2014/main" id="{A88CE33D-3CFB-F07A-474E-9C8663B5194F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2367554" y="3813402"/>
                        <a:ext cx="174447" cy="218848"/>
                      </p14:xfrm>
                    </p:contentPart>
                  </mc:Choice>
                  <mc:Fallback xmlns="">
                    <p:pic>
                      <p:nvPicPr>
                        <p:cNvPr id="42" name="Ink 41">
                          <a:extLst>
                            <a:ext uri="{FF2B5EF4-FFF2-40B4-BE49-F238E27FC236}">
                              <a16:creationId xmlns:a16="http://schemas.microsoft.com/office/drawing/2014/main" id="{A88CE33D-3CFB-F07A-474E-9C8663B5194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2352944" y="3798832"/>
                          <a:ext cx="203375" cy="247697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4">
                      <p14:nvContentPartPr>
                        <p14:cNvPr id="45" name="Ink 44">
                          <a:extLst>
                            <a:ext uri="{FF2B5EF4-FFF2-40B4-BE49-F238E27FC236}">
                              <a16:creationId xmlns:a16="http://schemas.microsoft.com/office/drawing/2014/main" id="{2C8A4389-5E21-16D2-B309-4D4380F48689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1823977" y="3828435"/>
                        <a:ext cx="82232" cy="25100"/>
                      </p14:xfrm>
                    </p:contentPart>
                  </mc:Choice>
                  <mc:Fallback xmlns="">
                    <p:pic>
                      <p:nvPicPr>
                        <p:cNvPr id="45" name="Ink 44">
                          <a:extLst>
                            <a:ext uri="{FF2B5EF4-FFF2-40B4-BE49-F238E27FC236}">
                              <a16:creationId xmlns:a16="http://schemas.microsoft.com/office/drawing/2014/main" id="{2C8A4389-5E21-16D2-B309-4D4380F4868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809345" y="3814010"/>
                          <a:ext cx="111203" cy="53662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6">
                      <p14:nvContentPartPr>
                        <p14:cNvPr id="49" name="Ink 48">
                          <a:extLst>
                            <a:ext uri="{FF2B5EF4-FFF2-40B4-BE49-F238E27FC236}">
                              <a16:creationId xmlns:a16="http://schemas.microsoft.com/office/drawing/2014/main" id="{8FE8DE40-AF24-E631-5247-5ACBB02178C6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1255920" y="3982915"/>
                        <a:ext cx="121115" cy="55013"/>
                      </p14:xfrm>
                    </p:contentPart>
                  </mc:Choice>
                  <mc:Fallback xmlns="">
                    <p:pic>
                      <p:nvPicPr>
                        <p:cNvPr id="49" name="Ink 48">
                          <a:extLst>
                            <a:ext uri="{FF2B5EF4-FFF2-40B4-BE49-F238E27FC236}">
                              <a16:creationId xmlns:a16="http://schemas.microsoft.com/office/drawing/2014/main" id="{8FE8DE40-AF24-E631-5247-5ACBB02178C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241293" y="3968438"/>
                          <a:ext cx="150077" cy="83678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8">
                      <p14:nvContentPartPr>
                        <p14:cNvPr id="50" name="Ink 49">
                          <a:extLst>
                            <a:ext uri="{FF2B5EF4-FFF2-40B4-BE49-F238E27FC236}">
                              <a16:creationId xmlns:a16="http://schemas.microsoft.com/office/drawing/2014/main" id="{CF0D7F55-9EE3-86D1-F788-A45E77F645E9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1259695" y="3892114"/>
                        <a:ext cx="123897" cy="77927"/>
                      </p14:xfrm>
                    </p:contentPart>
                  </mc:Choice>
                  <mc:Fallback xmlns="">
                    <p:pic>
                      <p:nvPicPr>
                        <p:cNvPr id="50" name="Ink 49">
                          <a:extLst>
                            <a:ext uri="{FF2B5EF4-FFF2-40B4-BE49-F238E27FC236}">
                              <a16:creationId xmlns:a16="http://schemas.microsoft.com/office/drawing/2014/main" id="{CF0D7F55-9EE3-86D1-F788-A45E77F645E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245050" y="3877629"/>
                          <a:ext cx="152894" cy="106606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0">
                      <p14:nvContentPartPr>
                        <p14:cNvPr id="51" name="Ink 50">
                          <a:extLst>
                            <a:ext uri="{FF2B5EF4-FFF2-40B4-BE49-F238E27FC236}">
                              <a16:creationId xmlns:a16="http://schemas.microsoft.com/office/drawing/2014/main" id="{B1C81486-FACF-19AB-A97C-418FFA3D3DF9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1259278" y="3818960"/>
                        <a:ext cx="87491" cy="71249"/>
                      </p14:xfrm>
                    </p:contentPart>
                  </mc:Choice>
                  <mc:Fallback xmlns="">
                    <p:pic>
                      <p:nvPicPr>
                        <p:cNvPr id="51" name="Ink 50">
                          <a:extLst>
                            <a:ext uri="{FF2B5EF4-FFF2-40B4-BE49-F238E27FC236}">
                              <a16:creationId xmlns:a16="http://schemas.microsoft.com/office/drawing/2014/main" id="{B1C81486-FACF-19AB-A97C-418FFA3D3DF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244647" y="3804478"/>
                          <a:ext cx="116460" cy="99922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2">
                      <p14:nvContentPartPr>
                        <p14:cNvPr id="43" name="Ink 42">
                          <a:extLst>
                            <a:ext uri="{FF2B5EF4-FFF2-40B4-BE49-F238E27FC236}">
                              <a16:creationId xmlns:a16="http://schemas.microsoft.com/office/drawing/2014/main" id="{9B87E888-4FEF-0EE3-7D74-499CBDF95885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1793663" y="3947923"/>
                        <a:ext cx="185659" cy="108650"/>
                      </p14:xfrm>
                    </p:contentPart>
                  </mc:Choice>
                  <mc:Fallback xmlns="">
                    <p:pic>
                      <p:nvPicPr>
                        <p:cNvPr id="43" name="Ink 42">
                          <a:extLst>
                            <a:ext uri="{FF2B5EF4-FFF2-40B4-BE49-F238E27FC236}">
                              <a16:creationId xmlns:a16="http://schemas.microsoft.com/office/drawing/2014/main" id="{9B87E888-4FEF-0EE3-7D74-499CBDF9588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1779044" y="3933359"/>
                          <a:ext cx="214604" cy="137487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4">
                      <p14:nvContentPartPr>
                        <p14:cNvPr id="44" name="Ink 43">
                          <a:extLst>
                            <a:ext uri="{FF2B5EF4-FFF2-40B4-BE49-F238E27FC236}">
                              <a16:creationId xmlns:a16="http://schemas.microsoft.com/office/drawing/2014/main" id="{E4D5FCD2-7389-78CB-F9FA-CC6570D740AE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1793154" y="3835090"/>
                        <a:ext cx="186600" cy="117027"/>
                      </p14:xfrm>
                    </p:contentPart>
                  </mc:Choice>
                  <mc:Fallback xmlns="">
                    <p:pic>
                      <p:nvPicPr>
                        <p:cNvPr id="44" name="Ink 43">
                          <a:extLst>
                            <a:ext uri="{FF2B5EF4-FFF2-40B4-BE49-F238E27FC236}">
                              <a16:creationId xmlns:a16="http://schemas.microsoft.com/office/drawing/2014/main" id="{E4D5FCD2-7389-78CB-F9FA-CC6570D740A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1778507" y="3820534"/>
                          <a:ext cx="215601" cy="145847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</p:grp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4FA3BACB-48BA-7F0A-ED58-E577DFC8ACDA}"/>
                    </a:ext>
                  </a:extLst>
                </p:cNvPr>
                <p:cNvSpPr/>
                <p:nvPr/>
              </p:nvSpPr>
              <p:spPr>
                <a:xfrm>
                  <a:off x="3447436" y="3914467"/>
                  <a:ext cx="55306" cy="294967"/>
                </a:xfrm>
                <a:prstGeom prst="rect">
                  <a:avLst/>
                </a:prstGeom>
                <a:solidFill>
                  <a:srgbClr val="FFE0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5528A2EB-A84B-8C31-D8B4-179E219A9ED2}"/>
                      </a:ext>
                    </a:extLst>
                  </p14:cNvPr>
                  <p14:cNvContentPartPr/>
                  <p14:nvPr/>
                </p14:nvContentPartPr>
                <p14:xfrm>
                  <a:off x="1837403" y="3828167"/>
                  <a:ext cx="92723" cy="10094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5528A2EB-A84B-8C31-D8B4-179E219A9ED2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1822778" y="3814148"/>
                    <a:ext cx="121681" cy="378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89280943-9528-DBF1-5194-B1BE21A53DEC}"/>
                      </a:ext>
                    </a:extLst>
                  </p14:cNvPr>
                  <p14:cNvContentPartPr/>
                  <p14:nvPr/>
                </p14:nvContentPartPr>
                <p14:xfrm>
                  <a:off x="1849693" y="3939047"/>
                  <a:ext cx="97115" cy="16189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89280943-9528-DBF1-5194-B1BE21A53DEC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835023" y="3924330"/>
                    <a:ext cx="126161" cy="45329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F3F29B4-C69B-E1EB-6B36-5F53F1953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47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5FE7F-AEED-A49F-4ED4-5CF461321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404040"/>
                </a:solidFill>
                <a:latin typeface="Arial"/>
                <a:cs typeface="Arial"/>
              </a:rPr>
              <a:t>Cartilage Joint </a:t>
            </a:r>
            <a:endParaRPr lang="en-US">
              <a:solidFill>
                <a:srgbClr val="404040"/>
              </a:solidFill>
            </a:endParaRPr>
          </a:p>
        </p:txBody>
      </p:sp>
      <p:pic>
        <p:nvPicPr>
          <p:cNvPr id="11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8193B2CD-3C86-8B07-260C-7A98A5C458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55" r="19058" b="23758"/>
          <a:stretch/>
        </p:blipFill>
        <p:spPr>
          <a:xfrm>
            <a:off x="3162888" y="1713174"/>
            <a:ext cx="2435495" cy="3168309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2937068-E898-E47B-19D0-A253BD5D13F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Joseph Way</a:t>
            </a:r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C1ECA61-E573-A20E-8AC8-1029F0561029}"/>
              </a:ext>
            </a:extLst>
          </p:cNvPr>
          <p:cNvSpPr/>
          <p:nvPr/>
        </p:nvSpPr>
        <p:spPr>
          <a:xfrm>
            <a:off x="6290553" y="2154156"/>
            <a:ext cx="4241320" cy="891396"/>
          </a:xfrm>
          <a:prstGeom prst="roundRect">
            <a:avLst/>
          </a:prstGeom>
          <a:solidFill>
            <a:srgbClr val="23619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atin typeface="Arial"/>
                <a:cs typeface="Calibri"/>
              </a:rPr>
              <a:t>Elastic Joint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68BE978-467E-ABF2-8C6F-515929E83AF6}"/>
              </a:ext>
            </a:extLst>
          </p:cNvPr>
          <p:cNvSpPr/>
          <p:nvPr/>
        </p:nvSpPr>
        <p:spPr>
          <a:xfrm>
            <a:off x="6284802" y="3729915"/>
            <a:ext cx="4241320" cy="891396"/>
          </a:xfrm>
          <a:prstGeom prst="roundRect">
            <a:avLst/>
          </a:prstGeom>
          <a:solidFill>
            <a:srgbClr val="23619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atin typeface="Arial"/>
                <a:cs typeface="Calibri"/>
              </a:rPr>
              <a:t>Stiff Plastic Shell</a:t>
            </a:r>
            <a:endParaRPr lang="en-US" sz="2400" b="1">
              <a:latin typeface="Arial"/>
              <a:cs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5EC2683-A681-E13D-7454-1B34BDC261C8}"/>
              </a:ext>
            </a:extLst>
          </p:cNvPr>
          <p:cNvSpPr/>
          <p:nvPr/>
        </p:nvSpPr>
        <p:spPr>
          <a:xfrm>
            <a:off x="1143681" y="2196597"/>
            <a:ext cx="402566" cy="402566"/>
          </a:xfrm>
          <a:prstGeom prst="roundRect">
            <a:avLst/>
          </a:prstGeom>
          <a:solidFill>
            <a:srgbClr val="EB8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33AB12C-552A-9356-3885-FCDAFF988D3A}"/>
              </a:ext>
            </a:extLst>
          </p:cNvPr>
          <p:cNvSpPr/>
          <p:nvPr/>
        </p:nvSpPr>
        <p:spPr>
          <a:xfrm>
            <a:off x="1143681" y="2956397"/>
            <a:ext cx="402566" cy="402566"/>
          </a:xfrm>
          <a:prstGeom prst="roundRect">
            <a:avLst/>
          </a:prstGeom>
          <a:solidFill>
            <a:srgbClr val="FCF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44E0B1-382B-0E7D-BF5C-3480EEC14FD1}"/>
              </a:ext>
            </a:extLst>
          </p:cNvPr>
          <p:cNvSpPr txBox="1"/>
          <p:nvPr/>
        </p:nvSpPr>
        <p:spPr>
          <a:xfrm>
            <a:off x="1613646" y="2193681"/>
            <a:ext cx="27075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Elastic Material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C8C05F-9BE9-0DDF-46A5-CE01F83F85A5}"/>
              </a:ext>
            </a:extLst>
          </p:cNvPr>
          <p:cNvSpPr txBox="1"/>
          <p:nvPr/>
        </p:nvSpPr>
        <p:spPr>
          <a:xfrm>
            <a:off x="1646072" y="2929742"/>
            <a:ext cx="18644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Stiff Plastic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36DC7B-0528-7F3F-7F0B-8FF1DC48A0B4}"/>
              </a:ext>
            </a:extLst>
          </p:cNvPr>
          <p:cNvSpPr/>
          <p:nvPr/>
        </p:nvSpPr>
        <p:spPr>
          <a:xfrm>
            <a:off x="950258" y="2043953"/>
            <a:ext cx="2447364" cy="142538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670DD-E13E-DE32-EE82-93EF877DEF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66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72523-D1C3-197F-7B49-983939B87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404040"/>
                </a:solidFill>
                <a:latin typeface="Arial"/>
                <a:cs typeface="Arial"/>
              </a:rPr>
              <a:t>What Comes Next?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 </a:t>
            </a:r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02" name="Content Placeholder 1001">
            <a:extLst>
              <a:ext uri="{FF2B5EF4-FFF2-40B4-BE49-F238E27FC236}">
                <a16:creationId xmlns:a16="http://schemas.microsoft.com/office/drawing/2014/main" id="{86359D5C-2EF9-55BF-0146-19929260332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Joseph Way</a:t>
            </a:r>
            <a:endParaRPr lang="en-US"/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C9BBF9BB-383B-CD43-2B09-16293DEB529D}"/>
              </a:ext>
            </a:extLst>
          </p:cNvPr>
          <p:cNvSpPr/>
          <p:nvPr/>
        </p:nvSpPr>
        <p:spPr>
          <a:xfrm>
            <a:off x="839492" y="1549831"/>
            <a:ext cx="1995405" cy="1691896"/>
          </a:xfrm>
          <a:prstGeom prst="hexagon">
            <a:avLst/>
          </a:prstGeom>
          <a:solidFill>
            <a:srgbClr val="23619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latin typeface="Arial"/>
                <a:cs typeface="Calibri"/>
              </a:rPr>
              <a:t>Testing Prototype</a:t>
            </a:r>
            <a:endParaRPr lang="en-US" b="1">
              <a:latin typeface="Arial"/>
              <a:cs typeface="Arial"/>
            </a:endParaRPr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E98AB6D6-AC5D-A5C2-8D83-C070DFA11FA3}"/>
              </a:ext>
            </a:extLst>
          </p:cNvPr>
          <p:cNvSpPr/>
          <p:nvPr/>
        </p:nvSpPr>
        <p:spPr>
          <a:xfrm>
            <a:off x="2807884" y="3378868"/>
            <a:ext cx="2047067" cy="1663598"/>
          </a:xfrm>
          <a:prstGeom prst="hexagon">
            <a:avLst/>
          </a:prstGeom>
          <a:solidFill>
            <a:srgbClr val="EE273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latin typeface="Arial"/>
                <a:cs typeface="Calibri"/>
              </a:rPr>
              <a:t>Material Selection</a:t>
            </a:r>
            <a:endParaRPr lang="en-US" b="1">
              <a:latin typeface="Arial"/>
              <a:cs typeface="Arial"/>
            </a:endParaRP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0124CB87-71E6-3583-E61E-EDD6616BCF06}"/>
              </a:ext>
            </a:extLst>
          </p:cNvPr>
          <p:cNvSpPr/>
          <p:nvPr/>
        </p:nvSpPr>
        <p:spPr>
          <a:xfrm>
            <a:off x="4852280" y="1579909"/>
            <a:ext cx="2001550" cy="1668535"/>
          </a:xfrm>
          <a:prstGeom prst="hexagon">
            <a:avLst/>
          </a:prstGeom>
          <a:solidFill>
            <a:srgbClr val="A4D23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latin typeface="Arial"/>
                <a:cs typeface="Calibri"/>
              </a:rPr>
              <a:t>Order Parts</a:t>
            </a: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33CCA688-39BC-5EDB-15FA-3727AC64CCFF}"/>
              </a:ext>
            </a:extLst>
          </p:cNvPr>
          <p:cNvSpPr/>
          <p:nvPr/>
        </p:nvSpPr>
        <p:spPr>
          <a:xfrm>
            <a:off x="7006523" y="3397303"/>
            <a:ext cx="2059357" cy="1645163"/>
          </a:xfrm>
          <a:prstGeom prst="hexagon">
            <a:avLst/>
          </a:prstGeom>
          <a:solidFill>
            <a:srgbClr val="00CFB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latin typeface="Arial"/>
                <a:cs typeface="Calibri"/>
              </a:rPr>
              <a:t>Narrow Attachment Selection</a:t>
            </a:r>
            <a:endParaRPr lang="en-US" b="1">
              <a:latin typeface="Arial"/>
              <a:cs typeface="Arial"/>
            </a:endParaRPr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A1E18E49-93ED-3186-4CEE-32E0CB165E1B}"/>
              </a:ext>
            </a:extLst>
          </p:cNvPr>
          <p:cNvSpPr/>
          <p:nvPr/>
        </p:nvSpPr>
        <p:spPr>
          <a:xfrm>
            <a:off x="8947043" y="1551053"/>
            <a:ext cx="1995405" cy="1670064"/>
          </a:xfrm>
          <a:prstGeom prst="hexagon">
            <a:avLst/>
          </a:prstGeom>
          <a:solidFill>
            <a:srgbClr val="00BBD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latin typeface="Arial"/>
                <a:cs typeface="Calibri"/>
              </a:rPr>
              <a:t>Trip to MSFC</a:t>
            </a:r>
            <a:endParaRPr lang="en-US" b="1">
              <a:latin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BE981B-8BF2-D065-4362-F89091448CBC}"/>
              </a:ext>
            </a:extLst>
          </p:cNvPr>
          <p:cNvSpPr txBox="1"/>
          <p:nvPr/>
        </p:nvSpPr>
        <p:spPr>
          <a:xfrm>
            <a:off x="9249293" y="3236041"/>
            <a:ext cx="13875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cs typeface="Calibri"/>
              </a:rPr>
              <a:t>Feb 22nd-24th</a:t>
            </a:r>
            <a:endParaRPr lang="en-US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2E22BE-40EE-FDB5-BAF7-C42A3B6D1A8C}"/>
              </a:ext>
            </a:extLst>
          </p:cNvPr>
          <p:cNvSpPr txBox="1"/>
          <p:nvPr/>
        </p:nvSpPr>
        <p:spPr>
          <a:xfrm>
            <a:off x="1126855" y="3246942"/>
            <a:ext cx="14206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Feb 10th</a:t>
            </a:r>
            <a:endParaRPr lang="en-US" b="1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F5AC009-1BF1-A282-E800-4267CA47BA34}"/>
              </a:ext>
            </a:extLst>
          </p:cNvPr>
          <p:cNvSpPr txBox="1"/>
          <p:nvPr/>
        </p:nvSpPr>
        <p:spPr>
          <a:xfrm>
            <a:off x="3121078" y="5042466"/>
            <a:ext cx="14206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Feb 13th </a:t>
            </a:r>
            <a:endParaRPr lang="en-US" b="1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2BF0261-ABCE-59DF-E5E2-950B7316B1AD}"/>
              </a:ext>
            </a:extLst>
          </p:cNvPr>
          <p:cNvSpPr txBox="1"/>
          <p:nvPr/>
        </p:nvSpPr>
        <p:spPr>
          <a:xfrm>
            <a:off x="5307308" y="3218365"/>
            <a:ext cx="10607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Feb 16th</a:t>
            </a:r>
            <a:endParaRPr lang="en-US" b="1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23A3A2-1B7C-8AC7-8146-F6757383BEAB}"/>
              </a:ext>
            </a:extLst>
          </p:cNvPr>
          <p:cNvSpPr txBox="1"/>
          <p:nvPr/>
        </p:nvSpPr>
        <p:spPr>
          <a:xfrm>
            <a:off x="7486304" y="5042466"/>
            <a:ext cx="10875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Feb 17th</a:t>
            </a:r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F1140-05A1-5984-2265-F82FBC0F4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B570A1-70AD-2E0A-2D3B-43BBB4DE6AD5}"/>
              </a:ext>
            </a:extLst>
          </p:cNvPr>
          <p:cNvSpPr txBox="1"/>
          <p:nvPr/>
        </p:nvSpPr>
        <p:spPr>
          <a:xfrm>
            <a:off x="-76200" y="5426733"/>
            <a:ext cx="18288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*all end dates</a:t>
            </a:r>
          </a:p>
        </p:txBody>
      </p:sp>
    </p:spTree>
    <p:extLst>
      <p:ext uri="{BB962C8B-B14F-4D97-AF65-F5344CB8AC3E}">
        <p14:creationId xmlns:p14="http://schemas.microsoft.com/office/powerpoint/2010/main" val="239244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/>
      <p:bldP spid="36" grpId="0"/>
      <p:bldP spid="37" grpId="0"/>
      <p:bldP spid="3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E6C30-E5FA-F9DA-E89D-D48557C6D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References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FF5A1-F05B-1BFE-6F39-11E93FD884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  <a:hlinkClick r:id="rId2"/>
              </a:rPr>
              <a:t>https://blog.chesterton.com/sealing/understanding-spring-energized-seals/</a:t>
            </a:r>
            <a:endParaRPr lang="en-US"/>
          </a:p>
          <a:p>
            <a:r>
              <a:rPr lang="en-US">
                <a:latin typeface="Arial"/>
                <a:cs typeface="Arial"/>
                <a:hlinkClick r:id="rId3"/>
              </a:rPr>
              <a:t>https://byjus.com/physics/electrostatic-shielding/#:~:text=Electrostatic%20shielding%20is%20a%20phenomenon,are%20blocked%20using%20the%20cage</a:t>
            </a:r>
            <a:r>
              <a:rPr lang="en-US">
                <a:latin typeface="Arial"/>
                <a:cs typeface="Arial"/>
              </a:rPr>
              <a:t>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7027F9-A24D-A9D8-E4A7-0A78EDBE40E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FA9DE-DAF0-9FBF-23F9-4DFF92C2D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068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165EC-1560-5EC5-0C24-0DF219CA8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References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47508-B16C-931D-4EDF-EE3288166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i="1">
                <a:latin typeface="Arial"/>
                <a:cs typeface="Arial"/>
              </a:rPr>
              <a:t>Ars.els-cdn.com</a:t>
            </a:r>
            <a:r>
              <a:rPr lang="en-US">
                <a:latin typeface="Arial"/>
                <a:cs typeface="Arial"/>
              </a:rPr>
              <a:t>. (n.d.). Retrieved October 10, 2022, from </a:t>
            </a:r>
            <a:r>
              <a:rPr lang="en-US">
                <a:latin typeface="Arial"/>
                <a:cs typeface="Arial"/>
                <a:hlinkClick r:id="rId2"/>
              </a:rPr>
              <a:t>https://ars.els-cdn.com/content/</a:t>
            </a:r>
            <a:r>
              <a:rPr lang="en-US">
                <a:latin typeface="Arial"/>
                <a:cs typeface="Arial"/>
              </a:rPr>
              <a:t> </a:t>
            </a:r>
            <a:endParaRPr lang="en-US"/>
          </a:p>
          <a:p>
            <a:endParaRPr lang="en-US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i="1">
                <a:latin typeface="Arial"/>
                <a:cs typeface="Arial"/>
                <a:hlinkClick r:id="rId3"/>
              </a:rPr>
              <a:t>https://upload.wikimedia.org/wikipedia/commons/thumb/b/b7/Moon_Landing_Sites.svg/1200px-Moon_Landing_Sites.svg.png</a:t>
            </a:r>
            <a:r>
              <a:rPr lang="en-US" i="1">
                <a:latin typeface="Arial"/>
                <a:cs typeface="Arial"/>
              </a:rPr>
              <a:t> </a:t>
            </a:r>
            <a:r>
              <a:rPr lang="en-US">
                <a:latin typeface="Arial"/>
                <a:cs typeface="Arial"/>
              </a:rPr>
              <a:t>. (n.d.). Retrieved October 10, 2022, from </a:t>
            </a:r>
            <a:r>
              <a:rPr lang="en-US">
                <a:latin typeface="Arial"/>
                <a:cs typeface="Arial"/>
                <a:hlinkClick r:id="rId2"/>
              </a:rPr>
              <a:t>https://ars.els-cdn.com/content/</a:t>
            </a:r>
            <a:r>
              <a:rPr lang="en-US">
                <a:latin typeface="Arial"/>
                <a:cs typeface="Arial"/>
              </a:rPr>
              <a:t> </a:t>
            </a:r>
            <a:endParaRPr lang="en-US"/>
          </a:p>
          <a:p>
            <a:endParaRPr lang="en-US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69FB14-E692-8230-6CED-B454661A800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3CCD5-BCA5-2D96-8E78-F2ADCF8B8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976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9E202D-B0D9-467F-8CB7-A6850F2FA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Manufacturing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90BB67-C92B-44EF-8EA7-971A08187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Upcoming Presenter’s Name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9315F6-552A-230A-46E9-90A403E997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79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1382E-ADA7-442D-BB8A-1D3D00B04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Sponsor and Advisor</a:t>
            </a:r>
          </a:p>
        </p:txBody>
      </p:sp>
      <p:pic>
        <p:nvPicPr>
          <p:cNvPr id="6" name="Picture 7" descr="A picture containing person, person, wall, indoor&#10;&#10;Description automatically generated">
            <a:extLst>
              <a:ext uri="{FF2B5EF4-FFF2-40B4-BE49-F238E27FC236}">
                <a16:creationId xmlns:a16="http://schemas.microsoft.com/office/drawing/2014/main" id="{2B6DE5D4-5D99-9DE9-8798-C469C7F24398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8620845" y="1427203"/>
            <a:ext cx="2224690" cy="3039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336630-A30B-4E2A-9736-EC71702DD595}"/>
              </a:ext>
            </a:extLst>
          </p:cNvPr>
          <p:cNvSpPr txBox="1"/>
          <p:nvPr/>
        </p:nvSpPr>
        <p:spPr>
          <a:xfrm>
            <a:off x="332006" y="4685610"/>
            <a:ext cx="3461461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u="sng">
                <a:solidFill>
                  <a:srgbClr val="404040"/>
                </a:solidFill>
              </a:rPr>
              <a:t>Engineering Sponsor</a:t>
            </a:r>
            <a:endParaRPr lang="en-US" u="sng">
              <a:solidFill>
                <a:srgbClr val="404040"/>
              </a:solidFill>
              <a:cs typeface="Calibri"/>
            </a:endParaRPr>
          </a:p>
          <a:p>
            <a:pPr algn="ctr"/>
            <a:r>
              <a:rPr lang="en-US" b="1">
                <a:solidFill>
                  <a:srgbClr val="404040"/>
                </a:solidFill>
              </a:rPr>
              <a:t>Dr. Michael Zanetti</a:t>
            </a:r>
            <a:endParaRPr lang="en-US" b="1">
              <a:solidFill>
                <a:srgbClr val="404040"/>
              </a:solidFill>
              <a:cs typeface="Calibri"/>
            </a:endParaRPr>
          </a:p>
          <a:p>
            <a:pPr algn="ctr"/>
            <a:r>
              <a:rPr lang="en-US" i="1">
                <a:solidFill>
                  <a:srgbClr val="404040"/>
                </a:solidFill>
              </a:rPr>
              <a:t>NASA-Marshall Space Flight Center </a:t>
            </a:r>
            <a:endParaRPr lang="en-US" i="1">
              <a:solidFill>
                <a:srgbClr val="404040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18525F-C1B3-44E6-826A-DFEBA47495BE}"/>
              </a:ext>
            </a:extLst>
          </p:cNvPr>
          <p:cNvSpPr txBox="1"/>
          <p:nvPr/>
        </p:nvSpPr>
        <p:spPr>
          <a:xfrm>
            <a:off x="4258212" y="4691382"/>
            <a:ext cx="346484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u="sng">
                <a:solidFill>
                  <a:srgbClr val="404040"/>
                </a:solidFill>
              </a:rPr>
              <a:t>Engineering Sponsor </a:t>
            </a:r>
            <a:endParaRPr lang="en-US">
              <a:solidFill>
                <a:srgbClr val="404040"/>
              </a:solidFill>
              <a:cs typeface="Calibri"/>
            </a:endParaRPr>
          </a:p>
          <a:p>
            <a:pPr algn="ctr"/>
            <a:r>
              <a:rPr lang="en-US" b="1">
                <a:solidFill>
                  <a:srgbClr val="404040"/>
                </a:solidFill>
              </a:rPr>
              <a:t>Arthur Werkheiser</a:t>
            </a:r>
            <a:endParaRPr lang="en-US" b="1">
              <a:solidFill>
                <a:srgbClr val="404040"/>
              </a:solidFill>
              <a:cs typeface="Calibri"/>
            </a:endParaRPr>
          </a:p>
          <a:p>
            <a:pPr algn="ctr"/>
            <a:r>
              <a:rPr lang="en-US" i="1">
                <a:solidFill>
                  <a:srgbClr val="404040"/>
                </a:solidFill>
              </a:rPr>
              <a:t>NASA-Marshall Space Flight Center </a:t>
            </a:r>
            <a:endParaRPr lang="en-US" i="1">
              <a:solidFill>
                <a:srgbClr val="404040"/>
              </a:solidFill>
              <a:cs typeface="Calibri"/>
            </a:endParaRPr>
          </a:p>
        </p:txBody>
      </p:sp>
      <p:pic>
        <p:nvPicPr>
          <p:cNvPr id="26" name="Picture 24">
            <a:extLst>
              <a:ext uri="{FF2B5EF4-FFF2-40B4-BE49-F238E27FC236}">
                <a16:creationId xmlns:a16="http://schemas.microsoft.com/office/drawing/2014/main" id="{2C1ADB83-1194-F2C8-B4DB-9177E321D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626" y="1493116"/>
            <a:ext cx="2343502" cy="2971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9">
            <a:extLst>
              <a:ext uri="{FF2B5EF4-FFF2-40B4-BE49-F238E27FC236}">
                <a16:creationId xmlns:a16="http://schemas.microsoft.com/office/drawing/2014/main" id="{4665D875-DE23-4CBD-1B46-032F7F9E79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044995" y="1490807"/>
            <a:ext cx="2402738" cy="2966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0422830-56C0-EEB4-8CE3-FAA591E6661E}"/>
              </a:ext>
            </a:extLst>
          </p:cNvPr>
          <p:cNvSpPr txBox="1"/>
          <p:nvPr/>
        </p:nvSpPr>
        <p:spPr>
          <a:xfrm>
            <a:off x="8164945" y="4683990"/>
            <a:ext cx="344747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u="sng">
                <a:solidFill>
                  <a:srgbClr val="404040"/>
                </a:solidFill>
                <a:cs typeface="Segoe UI"/>
              </a:rPr>
              <a:t>Academic Advisor​</a:t>
            </a:r>
          </a:p>
          <a:p>
            <a:pPr algn="ctr"/>
            <a:r>
              <a:rPr lang="en-US" b="1">
                <a:solidFill>
                  <a:srgbClr val="404040"/>
                </a:solidFill>
                <a:cs typeface="Segoe UI"/>
              </a:rPr>
              <a:t>Dr. Jonathan Clark</a:t>
            </a:r>
          </a:p>
          <a:p>
            <a:pPr algn="ctr"/>
            <a:r>
              <a:rPr lang="en-US" i="1">
                <a:solidFill>
                  <a:srgbClr val="404040"/>
                </a:solidFill>
                <a:cs typeface="Segoe UI"/>
              </a:rPr>
              <a:t>FAMU-FSU College of Engineering </a:t>
            </a:r>
            <a:endParaRPr lang="en-US">
              <a:solidFill>
                <a:srgbClr val="404040"/>
              </a:solidFill>
              <a:cs typeface="Segoe U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07485-ABA0-BA9A-17A2-5E52EA6CF636}"/>
              </a:ext>
            </a:extLst>
          </p:cNvPr>
          <p:cNvSpPr txBox="1"/>
          <p:nvPr/>
        </p:nvSpPr>
        <p:spPr>
          <a:xfrm>
            <a:off x="10353757" y="5604808"/>
            <a:ext cx="165602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Arial"/>
                <a:cs typeface="Calibri"/>
              </a:rPr>
              <a:t>Joshua Baldwin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F6060C-23E6-9B14-9661-CD982EFD0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788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9E202D-B0D9-467F-8CB7-A6850F2FA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90BB67-C92B-44EF-8EA7-971A08187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Upcoming Presenter’s Name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039980-4C5E-D2F9-9454-E64745E98F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842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5D4D6-048D-4528-BD47-CB9706CF2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8B640-4190-46B1-9229-98082B97DE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A99089-3217-6B04-C100-BB0E887853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61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A69D85-7D48-4390-A58B-DBCA6DDC1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# Most Important Points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FD064C-4971-498F-9FF6-8E687B89B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The quick brown fox jumps over the lazy dog. 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The quick brown fox jumps over the lazy dog. 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The quick brown fox jumps over the lazy dog. 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The quick brown fox jumps over the lazy dog. 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The quick brown fox jumps over the lazy dog. 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The quick brown fox jumps over the lazy dog. </a:t>
            </a:r>
          </a:p>
          <a:p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B4329B-5B17-4D56-93C1-99A1D0433F5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E77880-0F59-7522-9AE4-D756BF27D7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5736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3644A-92EF-40C8-9E40-7839219D2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Learned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0E6F07-EDAD-4984-B1F7-90BB426DA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5E9BB3-4007-4984-AABC-65BC6EC23CA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CE5A7A-2353-1415-E620-11B0997CF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299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1E105-55B5-4CB2-AFB1-9E90C2B53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7F892-86FC-4E8C-88E6-6C7B8B5CB41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426513-D44B-5EF0-47B9-65465BA75B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113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BEDBD4-2645-455F-8B79-B6808147B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 (be sure to design your own)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B5ED92-69AF-4FAC-BFCA-AAAA9A8E7CE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94B1A4-A297-7EE5-975A-D0BFC7F0A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2840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A2903D-AAB6-42C0-AC35-1C387C737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Backup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6947E5-EE02-4F08-A256-D355695AE2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3A5232-9E9E-9EB0-64F6-56ECCA05E0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849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C7A5E-1F56-438D-F3F5-C045C90DB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6825"/>
            <a:ext cx="10515600" cy="1325563"/>
          </a:xfrm>
        </p:spPr>
        <p:txBody>
          <a:bodyPr/>
          <a:lstStyle/>
          <a:p>
            <a:pPr algn="ctr"/>
            <a:r>
              <a:rPr lang="en-US">
                <a:solidFill>
                  <a:srgbClr val="404040"/>
                </a:solidFill>
                <a:latin typeface="Arial"/>
                <a:cs typeface="Arial"/>
              </a:rPr>
              <a:t>Foot Lattice Testing</a:t>
            </a:r>
            <a:endParaRPr lang="en-US">
              <a:solidFill>
                <a:srgbClr val="40404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AE8FD4B-A05B-5D3A-D201-BDF73A106A44}"/>
              </a:ext>
            </a:extLst>
          </p:cNvPr>
          <p:cNvSpPr/>
          <p:nvPr/>
        </p:nvSpPr>
        <p:spPr>
          <a:xfrm>
            <a:off x="4127367" y="986945"/>
            <a:ext cx="3939397" cy="977661"/>
          </a:xfrm>
          <a:prstGeom prst="roundRect">
            <a:avLst/>
          </a:prstGeom>
          <a:solidFill>
            <a:srgbClr val="00CFB4">
              <a:alpha val="80000"/>
            </a:srgbClr>
          </a:solidFill>
          <a:ln>
            <a:solidFill>
              <a:srgbClr val="00CF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  <a:spcBef>
                <a:spcPts val="1000"/>
              </a:spcBef>
            </a:pPr>
            <a:r>
              <a:rPr lang="en-US" sz="2800" b="1">
                <a:latin typeface="Arial"/>
                <a:cs typeface="Arial"/>
              </a:rPr>
              <a:t>The Drop Test</a:t>
            </a:r>
            <a:endParaRPr lang="en-US" sz="2800" b="1">
              <a:latin typeface="Arial"/>
              <a:ea typeface="+mn-lt"/>
              <a:cs typeface="Arial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875A6E5-A855-2173-5E9B-B6A025A6EC3A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Joshua Baldwin</a:t>
            </a:r>
            <a:endParaRPr lang="en-US"/>
          </a:p>
        </p:txBody>
      </p:sp>
      <p:pic>
        <p:nvPicPr>
          <p:cNvPr id="11" name="Online Media 10" title="SD Drop Test">
            <a:hlinkClick r:id="" action="ppaction://media"/>
            <a:extLst>
              <a:ext uri="{FF2B5EF4-FFF2-40B4-BE49-F238E27FC236}">
                <a16:creationId xmlns:a16="http://schemas.microsoft.com/office/drawing/2014/main" id="{9E97CFFF-38D5-6265-7508-9A44210292F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98056" y="2026350"/>
            <a:ext cx="7174916" cy="381198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4AE46-B95B-AC8F-9A32-64E546F314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56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943D-DD55-4E03-BD59-EA3357AF1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Functional Decomp 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B3B9E-48FD-488C-9459-53AA98169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7C79D8-28FF-53BA-53F9-DDD49453F1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059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Table&#10;&#10;Description automatically generated">
            <a:extLst>
              <a:ext uri="{FF2B5EF4-FFF2-40B4-BE49-F238E27FC236}">
                <a16:creationId xmlns:a16="http://schemas.microsoft.com/office/drawing/2014/main" id="{79A87753-707A-2BC8-2986-12EFF16C3767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261386" y="348100"/>
            <a:ext cx="5834037" cy="5102854"/>
          </a:xfrm>
        </p:spPr>
      </p:pic>
      <p:pic>
        <p:nvPicPr>
          <p:cNvPr id="5" name="Picture 5" descr="Table&#10;&#10;Description automatically generated">
            <a:extLst>
              <a:ext uri="{FF2B5EF4-FFF2-40B4-BE49-F238E27FC236}">
                <a16:creationId xmlns:a16="http://schemas.microsoft.com/office/drawing/2014/main" id="{FD78DAED-99D8-2D6C-0487-40D1E80EB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266" y="621230"/>
            <a:ext cx="5574395" cy="482211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4BF745-BD13-3F9C-DC18-0A1E3E456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27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7F793-B3C6-D7A0-8403-B5853C4A9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Overview of Previous Work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EA4B3C-0E95-8AA0-0400-7AF963B188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Joshua Baldwin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08C416-3A71-6406-7885-25CCB73390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258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6844AA-3A36-46C4-8CA3-834EFE73B8F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F7EA08-4134-C03C-FC9E-729B14B0C442}"/>
              </a:ext>
            </a:extLst>
          </p:cNvPr>
          <p:cNvSpPr txBox="1"/>
          <p:nvPr/>
        </p:nvSpPr>
        <p:spPr>
          <a:xfrm>
            <a:off x="942813" y="2841355"/>
            <a:ext cx="9260237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>
                <a:solidFill>
                  <a:srgbClr val="404040"/>
                </a:solidFill>
                <a:latin typeface="Arial"/>
              </a:rPr>
              <a:t>Target and Metrics Backup</a:t>
            </a:r>
            <a:endParaRPr lang="en-US" sz="6000">
              <a:latin typeface="Arial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17DDC4-EC9D-10E5-3C21-3DF2A397ED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8664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39352640-0D3F-4631-63A9-FF1065EAA21E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3051822" y="212548"/>
            <a:ext cx="5280958" cy="572595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A366C7-3C47-D498-3296-AF999F8A5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4709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420404AB-B196-CCF6-8D5B-9FD1E792A713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2364627" y="172016"/>
            <a:ext cx="6785051" cy="562868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264CEC-085F-62F7-0016-0C59820DE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307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943D-DD55-4E03-BD59-EA3357AF1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Concept Selection 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B3B9E-48FD-488C-9459-53AA98169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B699D2-EFF8-8408-1D57-F1ABDB935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076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43066-B5FE-B935-8C4F-E27AFECCA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/>
            </a:b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6F070F-6D98-B5C6-5434-2907937B6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4178" y="211982"/>
            <a:ext cx="10515600" cy="15001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House of Quality</a:t>
            </a:r>
            <a:endParaRPr lang="en-US" sz="4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5" descr="Table&#10;&#10;Description automatically generated">
            <a:extLst>
              <a:ext uri="{FF2B5EF4-FFF2-40B4-BE49-F238E27FC236}">
                <a16:creationId xmlns:a16="http://schemas.microsoft.com/office/drawing/2014/main" id="{8E3EAC99-D3D5-8EB2-E1D0-6D4244E20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341" y="1236260"/>
            <a:ext cx="8645493" cy="422940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129BE-04C5-0F23-7AD6-B292B63850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603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BDBD0DC-4BEF-74D6-1753-F44AA3737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Pugh Chart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5" descr="Table&#10;&#10;Description automatically generated">
            <a:extLst>
              <a:ext uri="{FF2B5EF4-FFF2-40B4-BE49-F238E27FC236}">
                <a16:creationId xmlns:a16="http://schemas.microsoft.com/office/drawing/2014/main" id="{226AD35E-9625-6E82-5425-550984653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88" y="1946357"/>
            <a:ext cx="11310025" cy="3223922"/>
          </a:xfrm>
          <a:prstGeom prst="rect">
            <a:avLst/>
          </a:prstGeom>
          <a:noFill/>
        </p:spPr>
      </p:pic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1D04F48C-DEF3-72B8-84B4-14311EFBEE1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363200" y="5611399"/>
            <a:ext cx="1828800" cy="31089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BA3E9C-55E0-6292-FF28-559E949361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938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E91BC9F-8FA0-FE9A-FC45-060FA7E03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Pugh Chart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5" descr="Table&#10;&#10;Description automatically generated">
            <a:extLst>
              <a:ext uri="{FF2B5EF4-FFF2-40B4-BE49-F238E27FC236}">
                <a16:creationId xmlns:a16="http://schemas.microsoft.com/office/drawing/2014/main" id="{E8805E33-8BD9-B21A-AB99-2F3A371F4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307" y="1611607"/>
            <a:ext cx="11228961" cy="3836678"/>
          </a:xfrm>
          <a:prstGeom prst="rect">
            <a:avLst/>
          </a:prstGeom>
          <a:noFill/>
        </p:spPr>
      </p:pic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AD4B69CB-B466-77F3-C709-025B9C16170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363200" y="5611399"/>
            <a:ext cx="1828800" cy="31089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79809F-8080-FEB2-8F44-3BBCB21DF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7155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48D706F-0B31-4FC0-79CF-79AB86E4B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Pugh Chart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5" descr="Table&#10;&#10;Description automatically generated">
            <a:extLst>
              <a:ext uri="{FF2B5EF4-FFF2-40B4-BE49-F238E27FC236}">
                <a16:creationId xmlns:a16="http://schemas.microsoft.com/office/drawing/2014/main" id="{6CD40FB8-DD08-0910-0407-EE1CDF280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94" y="1347349"/>
            <a:ext cx="10463348" cy="4421939"/>
          </a:xfrm>
          <a:prstGeom prst="rect">
            <a:avLst/>
          </a:prstGeom>
          <a:noFill/>
        </p:spPr>
      </p:pic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923E8342-419C-8ACF-FD25-8301E3F776D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363200" y="5611399"/>
            <a:ext cx="1828800" cy="31089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438606-D0F9-15A2-B7F6-9FE21FDA1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8591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943D-DD55-4E03-BD59-EA3357AF1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Detailed Math 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B3B9E-48FD-488C-9459-53AA98169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53E8A9-FFA2-12B5-E58B-2B519F9228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518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99AA7E-CB20-4C77-8F4A-3C06B8F34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Standard Shapes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E4777B-26F0-48A5-A1D1-691D803CB8B3}"/>
              </a:ext>
            </a:extLst>
          </p:cNvPr>
          <p:cNvGrpSpPr/>
          <p:nvPr/>
        </p:nvGrpSpPr>
        <p:grpSpPr>
          <a:xfrm>
            <a:off x="602984" y="1449866"/>
            <a:ext cx="10156422" cy="4338886"/>
            <a:chOff x="602984" y="1670586"/>
            <a:chExt cx="10156422" cy="43388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26D4948-37C8-41FB-AAE7-E8E593D15E17}"/>
                </a:ext>
              </a:extLst>
            </p:cNvPr>
            <p:cNvSpPr/>
            <p:nvPr/>
          </p:nvSpPr>
          <p:spPr>
            <a:xfrm>
              <a:off x="606669" y="2606943"/>
              <a:ext cx="1676400" cy="4572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ysClr val="windowText" lastClr="000000"/>
                  </a:solidFill>
                </a:rPr>
                <a:t>Summary Box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B19C75B-F5BA-42A5-98FC-8098B5F0509D}"/>
                </a:ext>
              </a:extLst>
            </p:cNvPr>
            <p:cNvCxnSpPr/>
            <p:nvPr/>
          </p:nvCxnSpPr>
          <p:spPr>
            <a:xfrm>
              <a:off x="602984" y="36576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772325E-A2DD-4B3D-9EA2-ACF3869B2980}"/>
                </a:ext>
              </a:extLst>
            </p:cNvPr>
            <p:cNvSpPr/>
            <p:nvPr/>
          </p:nvSpPr>
          <p:spPr>
            <a:xfrm>
              <a:off x="602984" y="4438651"/>
              <a:ext cx="762000" cy="685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39255DE-7C1F-4F3B-BD5A-D83AAACC2730}"/>
                </a:ext>
              </a:extLst>
            </p:cNvPr>
            <p:cNvCxnSpPr/>
            <p:nvPr/>
          </p:nvCxnSpPr>
          <p:spPr>
            <a:xfrm>
              <a:off x="602984" y="41148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A3EAAC-E19B-4C87-83A2-2A1D2E6ACB20}"/>
                </a:ext>
              </a:extLst>
            </p:cNvPr>
            <p:cNvSpPr/>
            <p:nvPr/>
          </p:nvSpPr>
          <p:spPr>
            <a:xfrm>
              <a:off x="602984" y="1670586"/>
              <a:ext cx="685800" cy="6858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9F974E-80EE-4D7D-822C-C6B3DB671DD0}"/>
                </a:ext>
              </a:extLst>
            </p:cNvPr>
            <p:cNvSpPr/>
            <p:nvPr/>
          </p:nvSpPr>
          <p:spPr>
            <a:xfrm>
              <a:off x="602984" y="5323672"/>
              <a:ext cx="685800" cy="6858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F75824-1E9F-4AE7-BE90-3E777C4DE59D}"/>
                </a:ext>
              </a:extLst>
            </p:cNvPr>
            <p:cNvSpPr/>
            <p:nvPr/>
          </p:nvSpPr>
          <p:spPr>
            <a:xfrm>
              <a:off x="5257800" y="5258151"/>
              <a:ext cx="685800" cy="685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D7ACD1-261F-46E2-AD7C-B55443653F5A}"/>
                </a:ext>
              </a:extLst>
            </p:cNvPr>
            <p:cNvSpPr txBox="1"/>
            <p:nvPr/>
          </p:nvSpPr>
          <p:spPr>
            <a:xfrm>
              <a:off x="5257800" y="2606943"/>
              <a:ext cx="12293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Text box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BFD611-8B84-49E9-9AF7-600638FE30AE}"/>
                </a:ext>
              </a:extLst>
            </p:cNvPr>
            <p:cNvSpPr txBox="1"/>
            <p:nvPr/>
          </p:nvSpPr>
          <p:spPr>
            <a:xfrm>
              <a:off x="8839200" y="2606943"/>
              <a:ext cx="1920206" cy="4001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/>
                <a:t>Outlined</a:t>
              </a:r>
              <a:r>
                <a:rPr lang="en-US"/>
                <a:t> Text Box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EC82D91-488E-4E1A-82B0-10ABA4B9E597}"/>
                </a:ext>
              </a:extLst>
            </p:cNvPr>
            <p:cNvCxnSpPr/>
            <p:nvPr/>
          </p:nvCxnSpPr>
          <p:spPr>
            <a:xfrm flipV="1">
              <a:off x="602984" y="3276600"/>
              <a:ext cx="914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2CE5654-6189-40ED-BD8C-C61235EAA5D9}"/>
                </a:ext>
              </a:extLst>
            </p:cNvPr>
            <p:cNvCxnSpPr/>
            <p:nvPr/>
          </p:nvCxnSpPr>
          <p:spPr>
            <a:xfrm>
              <a:off x="5257800" y="3610829"/>
              <a:ext cx="914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9EFD6CF-E437-44EE-A616-A028A876DCC4}"/>
                </a:ext>
              </a:extLst>
            </p:cNvPr>
            <p:cNvSpPr/>
            <p:nvPr/>
          </p:nvSpPr>
          <p:spPr>
            <a:xfrm>
              <a:off x="5257800" y="4391880"/>
              <a:ext cx="762000" cy="685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0CF3755-3CA6-4320-BE01-4069C77CA0C5}"/>
                </a:ext>
              </a:extLst>
            </p:cNvPr>
            <p:cNvCxnSpPr/>
            <p:nvPr/>
          </p:nvCxnSpPr>
          <p:spPr>
            <a:xfrm>
              <a:off x="5257800" y="4068029"/>
              <a:ext cx="914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3D64251-44F2-4F31-BBFE-D35D792AC405}"/>
                </a:ext>
              </a:extLst>
            </p:cNvPr>
            <p:cNvCxnSpPr/>
            <p:nvPr/>
          </p:nvCxnSpPr>
          <p:spPr>
            <a:xfrm flipV="1">
              <a:off x="5257800" y="3229829"/>
              <a:ext cx="9144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F8E697-72CF-49D4-B59F-9B815737F65C}"/>
                </a:ext>
              </a:extLst>
            </p:cNvPr>
            <p:cNvSpPr/>
            <p:nvPr/>
          </p:nvSpPr>
          <p:spPr>
            <a:xfrm>
              <a:off x="8839200" y="5279738"/>
              <a:ext cx="685800" cy="6858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0CD504C-28ED-488B-8C7A-A21B82370428}"/>
                </a:ext>
              </a:extLst>
            </p:cNvPr>
            <p:cNvCxnSpPr/>
            <p:nvPr/>
          </p:nvCxnSpPr>
          <p:spPr>
            <a:xfrm>
              <a:off x="8839200" y="3632416"/>
              <a:ext cx="9144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F16AAAD-A5C6-4366-A860-DF326E7AC0A9}"/>
                </a:ext>
              </a:extLst>
            </p:cNvPr>
            <p:cNvSpPr/>
            <p:nvPr/>
          </p:nvSpPr>
          <p:spPr>
            <a:xfrm>
              <a:off x="8839200" y="4413467"/>
              <a:ext cx="762000" cy="685800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64BBFEC-5450-477C-AEA9-B16DFD4BF4AD}"/>
                </a:ext>
              </a:extLst>
            </p:cNvPr>
            <p:cNvCxnSpPr/>
            <p:nvPr/>
          </p:nvCxnSpPr>
          <p:spPr>
            <a:xfrm>
              <a:off x="8839200" y="4089616"/>
              <a:ext cx="9144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4FE2FB0-EA66-474C-9B1F-3C03B1587AE3}"/>
                </a:ext>
              </a:extLst>
            </p:cNvPr>
            <p:cNvCxnSpPr/>
            <p:nvPr/>
          </p:nvCxnSpPr>
          <p:spPr>
            <a:xfrm flipV="1">
              <a:off x="8839200" y="3251416"/>
              <a:ext cx="914400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BCF0A9-7428-F644-F9B1-93F780F4D1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024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8EA16-E733-E2AB-A750-7D4A783ED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745"/>
            <a:ext cx="10515600" cy="1325563"/>
          </a:xfrm>
        </p:spPr>
        <p:txBody>
          <a:bodyPr/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Project Overview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69097A-DA11-4BD7-F6A6-5FE38F5F9772}"/>
              </a:ext>
            </a:extLst>
          </p:cNvPr>
          <p:cNvSpPr txBox="1"/>
          <p:nvPr/>
        </p:nvSpPr>
        <p:spPr>
          <a:xfrm>
            <a:off x="10610670" y="559448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983E976D-680E-061A-A319-B135147E1598}"/>
              </a:ext>
            </a:extLst>
          </p:cNvPr>
          <p:cNvSpPr txBox="1">
            <a:spLocks/>
          </p:cNvSpPr>
          <p:nvPr/>
        </p:nvSpPr>
        <p:spPr>
          <a:xfrm>
            <a:off x="10367684" y="5605883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Joshua Baldwin</a:t>
            </a:r>
            <a:endParaRPr lang="en-US"/>
          </a:p>
        </p:txBody>
      </p:sp>
      <p:sp>
        <p:nvSpPr>
          <p:cNvPr id="480" name="Rectangle: Rounded Corners 479">
            <a:extLst>
              <a:ext uri="{FF2B5EF4-FFF2-40B4-BE49-F238E27FC236}">
                <a16:creationId xmlns:a16="http://schemas.microsoft.com/office/drawing/2014/main" id="{B3E3FA1E-71D2-2894-AE05-EFE40007CCB2}"/>
              </a:ext>
            </a:extLst>
          </p:cNvPr>
          <p:cNvSpPr/>
          <p:nvPr/>
        </p:nvSpPr>
        <p:spPr>
          <a:xfrm>
            <a:off x="833034" y="1544986"/>
            <a:ext cx="3391989" cy="1483904"/>
          </a:xfrm>
          <a:prstGeom prst="roundRect">
            <a:avLst/>
          </a:prstGeom>
          <a:solidFill>
            <a:srgbClr val="236192"/>
          </a:solidFill>
          <a:ln>
            <a:solidFill>
              <a:srgbClr val="236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/>
                <a:ea typeface="+mn-lt"/>
                <a:cs typeface="+mn-lt"/>
              </a:rPr>
              <a:t>What task does our system need to accomplish?</a:t>
            </a:r>
            <a:endParaRPr lang="en-US" sz="2400" b="1">
              <a:latin typeface="Arial"/>
            </a:endParaRPr>
          </a:p>
        </p:txBody>
      </p:sp>
      <p:sp>
        <p:nvSpPr>
          <p:cNvPr id="481" name="Rectangle: Rounded Corners 480">
            <a:extLst>
              <a:ext uri="{FF2B5EF4-FFF2-40B4-BE49-F238E27FC236}">
                <a16:creationId xmlns:a16="http://schemas.microsoft.com/office/drawing/2014/main" id="{500A274C-E11C-3F71-A939-DB97FFFD4BC7}"/>
              </a:ext>
            </a:extLst>
          </p:cNvPr>
          <p:cNvSpPr/>
          <p:nvPr/>
        </p:nvSpPr>
        <p:spPr>
          <a:xfrm>
            <a:off x="4533252" y="1544985"/>
            <a:ext cx="3346496" cy="1483903"/>
          </a:xfrm>
          <a:prstGeom prst="roundRect">
            <a:avLst/>
          </a:prstGeom>
          <a:solidFill>
            <a:srgbClr val="236192"/>
          </a:solidFill>
          <a:ln>
            <a:solidFill>
              <a:srgbClr val="236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atin typeface="Arial"/>
                <a:ea typeface="+mn-lt"/>
                <a:cs typeface="+mn-lt"/>
              </a:rPr>
              <a:t>What do current rovers struggle with on the Moon?</a:t>
            </a:r>
            <a:endParaRPr lang="en-US" sz="2400" b="1">
              <a:latin typeface="Arial"/>
              <a:cs typeface="Calibri"/>
            </a:endParaRPr>
          </a:p>
        </p:txBody>
      </p:sp>
      <p:sp>
        <p:nvSpPr>
          <p:cNvPr id="482" name="Rectangle: Rounded Corners 481">
            <a:extLst>
              <a:ext uri="{FF2B5EF4-FFF2-40B4-BE49-F238E27FC236}">
                <a16:creationId xmlns:a16="http://schemas.microsoft.com/office/drawing/2014/main" id="{2585EE3C-6841-6428-6160-5301DEB23364}"/>
              </a:ext>
            </a:extLst>
          </p:cNvPr>
          <p:cNvSpPr/>
          <p:nvPr/>
        </p:nvSpPr>
        <p:spPr>
          <a:xfrm>
            <a:off x="8233472" y="1544985"/>
            <a:ext cx="3170213" cy="1483904"/>
          </a:xfrm>
          <a:prstGeom prst="roundRect">
            <a:avLst/>
          </a:prstGeom>
          <a:solidFill>
            <a:srgbClr val="236192"/>
          </a:solidFill>
          <a:ln>
            <a:solidFill>
              <a:srgbClr val="236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atin typeface="Arial"/>
                <a:cs typeface="Arial"/>
              </a:rPr>
              <a:t>What issues does equipment on the Moon have? </a:t>
            </a:r>
            <a:endParaRPr lang="en-US" sz="2400" b="1">
              <a:solidFill>
                <a:srgbClr val="FCFCFC"/>
              </a:solidFill>
              <a:latin typeface="Arial"/>
              <a:cs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585B234-0A60-AD42-D6BC-5E3D937ABCA1}"/>
              </a:ext>
            </a:extLst>
          </p:cNvPr>
          <p:cNvGrpSpPr/>
          <p:nvPr/>
        </p:nvGrpSpPr>
        <p:grpSpPr>
          <a:xfrm>
            <a:off x="816263" y="3026432"/>
            <a:ext cx="10564675" cy="1934059"/>
            <a:chOff x="787830" y="2736417"/>
            <a:chExt cx="10564675" cy="1934059"/>
          </a:xfrm>
        </p:grpSpPr>
        <p:sp>
          <p:nvSpPr>
            <p:cNvPr id="1524" name="Rectangle: Rounded Corners 1523">
              <a:extLst>
                <a:ext uri="{FF2B5EF4-FFF2-40B4-BE49-F238E27FC236}">
                  <a16:creationId xmlns:a16="http://schemas.microsoft.com/office/drawing/2014/main" id="{EF3DAC2F-768B-733D-D852-98D83D69B79E}"/>
                </a:ext>
              </a:extLst>
            </p:cNvPr>
            <p:cNvSpPr/>
            <p:nvPr/>
          </p:nvSpPr>
          <p:spPr>
            <a:xfrm>
              <a:off x="787830" y="3482273"/>
              <a:ext cx="3119034" cy="1188203"/>
            </a:xfrm>
            <a:prstGeom prst="roundRect">
              <a:avLst/>
            </a:prstGeom>
            <a:solidFill>
              <a:srgbClr val="236192">
                <a:alpha val="6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400" b="1">
                  <a:ea typeface="+mn-lt"/>
                  <a:cs typeface="+mn-lt"/>
                </a:rPr>
                <a:t>Novel form of movement</a:t>
              </a:r>
              <a:endParaRPr lang="en-US" sz="2400" b="1">
                <a:cs typeface="Calibri"/>
              </a:endParaRPr>
            </a:p>
          </p:txBody>
        </p:sp>
        <p:sp>
          <p:nvSpPr>
            <p:cNvPr id="1565" name="Rectangle: Rounded Corners 1564">
              <a:extLst>
                <a:ext uri="{FF2B5EF4-FFF2-40B4-BE49-F238E27FC236}">
                  <a16:creationId xmlns:a16="http://schemas.microsoft.com/office/drawing/2014/main" id="{7039754C-DC84-059E-9060-90D219C99F74}"/>
                </a:ext>
              </a:extLst>
            </p:cNvPr>
            <p:cNvSpPr/>
            <p:nvPr/>
          </p:nvSpPr>
          <p:spPr>
            <a:xfrm>
              <a:off x="4533251" y="3482272"/>
              <a:ext cx="3119034" cy="1188203"/>
            </a:xfrm>
            <a:prstGeom prst="roundRect">
              <a:avLst/>
            </a:prstGeom>
            <a:solidFill>
              <a:srgbClr val="236192">
                <a:alpha val="6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400" b="1">
                  <a:latin typeface="Arial"/>
                  <a:ea typeface="+mn-lt"/>
                  <a:cs typeface="+mn-lt"/>
                </a:rPr>
                <a:t>Handles diverse terrain</a:t>
              </a:r>
              <a:endParaRPr lang="en-US" sz="2400" b="1">
                <a:latin typeface="Arial"/>
                <a:cs typeface="Arial"/>
              </a:endParaRPr>
            </a:p>
          </p:txBody>
        </p:sp>
        <p:sp>
          <p:nvSpPr>
            <p:cNvPr id="1586" name="Rectangle: Rounded Corners 1585">
              <a:extLst>
                <a:ext uri="{FF2B5EF4-FFF2-40B4-BE49-F238E27FC236}">
                  <a16:creationId xmlns:a16="http://schemas.microsoft.com/office/drawing/2014/main" id="{CB6D7DD4-BF8E-F6B3-0DE3-670BDE202911}"/>
                </a:ext>
              </a:extLst>
            </p:cNvPr>
            <p:cNvSpPr/>
            <p:nvPr/>
          </p:nvSpPr>
          <p:spPr>
            <a:xfrm>
              <a:off x="8233471" y="3482272"/>
              <a:ext cx="3119034" cy="1188203"/>
            </a:xfrm>
            <a:prstGeom prst="roundRect">
              <a:avLst/>
            </a:prstGeom>
            <a:solidFill>
              <a:srgbClr val="236192">
                <a:alpha val="6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400" b="1">
                  <a:latin typeface="Arial"/>
                  <a:ea typeface="+mn-lt"/>
                  <a:cs typeface="+mn-lt"/>
                </a:rPr>
                <a:t>Prevents regolith from affecting hardware</a:t>
              </a:r>
              <a:endParaRPr lang="en-US" sz="2400" b="1">
                <a:latin typeface="Arial"/>
                <a:cs typeface="Arial"/>
              </a:endParaRPr>
            </a:p>
          </p:txBody>
        </p:sp>
        <p:sp>
          <p:nvSpPr>
            <p:cNvPr id="1608" name="Arrow: Down 1607">
              <a:extLst>
                <a:ext uri="{FF2B5EF4-FFF2-40B4-BE49-F238E27FC236}">
                  <a16:creationId xmlns:a16="http://schemas.microsoft.com/office/drawing/2014/main" id="{DDD1FCDE-D553-BCE8-555B-81A9532552C1}"/>
                </a:ext>
              </a:extLst>
            </p:cNvPr>
            <p:cNvSpPr/>
            <p:nvPr/>
          </p:nvSpPr>
          <p:spPr>
            <a:xfrm>
              <a:off x="2205279" y="2736419"/>
              <a:ext cx="381000" cy="742626"/>
            </a:xfrm>
            <a:prstGeom prst="downArrow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9" name="Arrow: Down 1608">
              <a:extLst>
                <a:ext uri="{FF2B5EF4-FFF2-40B4-BE49-F238E27FC236}">
                  <a16:creationId xmlns:a16="http://schemas.microsoft.com/office/drawing/2014/main" id="{41268D21-745B-4D65-D43B-F75226CA6432}"/>
                </a:ext>
              </a:extLst>
            </p:cNvPr>
            <p:cNvSpPr/>
            <p:nvPr/>
          </p:nvSpPr>
          <p:spPr>
            <a:xfrm>
              <a:off x="5905499" y="2736418"/>
              <a:ext cx="381000" cy="742626"/>
            </a:xfrm>
            <a:prstGeom prst="downArrow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0" name="Arrow: Down 1609">
              <a:extLst>
                <a:ext uri="{FF2B5EF4-FFF2-40B4-BE49-F238E27FC236}">
                  <a16:creationId xmlns:a16="http://schemas.microsoft.com/office/drawing/2014/main" id="{B9D2C467-BEE1-CF10-2CF8-4663A2FB3551}"/>
                </a:ext>
              </a:extLst>
            </p:cNvPr>
            <p:cNvSpPr/>
            <p:nvPr/>
          </p:nvSpPr>
          <p:spPr>
            <a:xfrm>
              <a:off x="9599261" y="2736417"/>
              <a:ext cx="381000" cy="742626"/>
            </a:xfrm>
            <a:prstGeom prst="downArrow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11" name="Picture 1611" descr="A close up of the moon&#10;&#10;Description automatically generated">
            <a:extLst>
              <a:ext uri="{FF2B5EF4-FFF2-40B4-BE49-F238E27FC236}">
                <a16:creationId xmlns:a16="http://schemas.microsoft.com/office/drawing/2014/main" id="{36F03C81-8DE5-F088-8975-5C8A91ED5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8566" y="-1259817"/>
            <a:ext cx="2743200" cy="267462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BFEF7-1097-33A0-9026-CA84346E3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8ADFE8-C13D-40A5-BD5F-0F1A16CFF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Approved Logos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EA222A-970D-49DE-8905-5690FCFEDCF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7DFDB3-07A6-49E5-A2D7-E0C64FD48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89" y="1513727"/>
            <a:ext cx="2636515" cy="2952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3885E9-F710-4001-8722-B7BF26FD7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533" y="3529950"/>
            <a:ext cx="4936265" cy="7666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D2C108-FE91-4B99-9B3D-DD29356F3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638" y="1725622"/>
            <a:ext cx="2912061" cy="2740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ADF13B-8848-4F5B-9848-140569C78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661" y="1621520"/>
            <a:ext cx="4909101" cy="113705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318095-E43B-953B-98A4-76089E3895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7373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09BABA-22D3-40B8-B5AA-93F5EED38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Color Palette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F80B4F-176C-446D-A354-8FB91821F7B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64D978-25AB-44BB-AA81-5FCAF9B3A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119" y="1825625"/>
            <a:ext cx="7290682" cy="395583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E02E5B-3D6F-9E16-02E6-9675F55151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9187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BAD84F-C227-4BAD-99CF-6B91C8F96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APA Tables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737BA5-843B-4E23-AB3E-0B215BC9A91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4CD382D0-1E0E-46FD-91E7-CF1B379B6F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1930918"/>
              </p:ext>
            </p:extLst>
          </p:nvPr>
        </p:nvGraphicFramePr>
        <p:xfrm>
          <a:off x="802574" y="1324510"/>
          <a:ext cx="10515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9DDD356-6059-40C6-8BEF-CB17C06086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2525027"/>
              </p:ext>
            </p:extLst>
          </p:nvPr>
        </p:nvGraphicFramePr>
        <p:xfrm>
          <a:off x="838200" y="3632004"/>
          <a:ext cx="10515600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8132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74940">
                  <a:extLst>
                    <a:ext uri="{9D8B030D-6E8A-4147-A177-3AD203B41FA5}">
                      <a16:colId xmlns:a16="http://schemas.microsoft.com/office/drawing/2014/main" val="3163210236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99833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187961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C7EBBF-0683-B033-8F88-997D4A3CE8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85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9C9F6EA-E6B2-8CCF-3326-96D3135187CC}"/>
              </a:ext>
            </a:extLst>
          </p:cNvPr>
          <p:cNvSpPr/>
          <p:nvPr/>
        </p:nvSpPr>
        <p:spPr>
          <a:xfrm>
            <a:off x="1660285" y="1851738"/>
            <a:ext cx="8544447" cy="1577681"/>
          </a:xfrm>
          <a:prstGeom prst="roundRect">
            <a:avLst/>
          </a:prstGeom>
          <a:solidFill>
            <a:srgbClr val="236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/>
                <a:cs typeface="Arial"/>
              </a:rPr>
              <a:t>Design a novel form of movement that can successfully traverse the lunar surface </a:t>
            </a:r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 </a:t>
            </a:r>
            <a:endParaRPr lang="en-US" sz="2400" b="1">
              <a:solidFill>
                <a:schemeClr val="bg1"/>
              </a:solidFill>
              <a:latin typeface="Arial"/>
              <a:ea typeface="+mn-lt"/>
              <a:cs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389912-51C3-4E24-A5FC-A826AC644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99" y="316016"/>
            <a:ext cx="10515600" cy="866919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Objective</a:t>
            </a:r>
            <a:endParaRPr lang="en-US" b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B9C39F-BFDE-C572-E77E-F8D7C37F0D77}"/>
              </a:ext>
            </a:extLst>
          </p:cNvPr>
          <p:cNvSpPr txBox="1"/>
          <p:nvPr/>
        </p:nvSpPr>
        <p:spPr>
          <a:xfrm>
            <a:off x="10538906" y="5581481"/>
            <a:ext cx="14351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E8CD8245-E36F-D77B-B282-6B7DAE1F3C3F}"/>
              </a:ext>
            </a:extLst>
          </p:cNvPr>
          <p:cNvSpPr txBox="1">
            <a:spLocks/>
          </p:cNvSpPr>
          <p:nvPr/>
        </p:nvSpPr>
        <p:spPr>
          <a:xfrm>
            <a:off x="10367684" y="5605883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>
                <a:latin typeface="Arial"/>
                <a:cs typeface="Arial"/>
              </a:rPr>
              <a:t>Joshua Baldwin</a:t>
            </a:r>
            <a:endParaRPr lang="en-US" sz="1400">
              <a:latin typeface="Arial"/>
            </a:endParaRPr>
          </a:p>
        </p:txBody>
      </p:sp>
      <p:pic>
        <p:nvPicPr>
          <p:cNvPr id="8" name="Graphic 20" descr="An organic corner shape">
            <a:extLst>
              <a:ext uri="{FF2B5EF4-FFF2-40B4-BE49-F238E27FC236}">
                <a16:creationId xmlns:a16="http://schemas.microsoft.com/office/drawing/2014/main" id="{F9F9B558-A20D-EFE4-939D-1EC1F7B9D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1349189"/>
            <a:ext cx="4858870" cy="4572000"/>
          </a:xfrm>
          <a:prstGeom prst="rect">
            <a:avLst/>
          </a:prstGeom>
        </p:spPr>
      </p:pic>
      <p:pic>
        <p:nvPicPr>
          <p:cNvPr id="10" name="Graphic 21" descr="A robot with a raised arm">
            <a:extLst>
              <a:ext uri="{FF2B5EF4-FFF2-40B4-BE49-F238E27FC236}">
                <a16:creationId xmlns:a16="http://schemas.microsoft.com/office/drawing/2014/main" id="{F29D6528-744C-D54A-B07F-8C4BE55DA6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20000">
            <a:off x="2023624" y="4760683"/>
            <a:ext cx="806825" cy="797861"/>
          </a:xfrm>
          <a:prstGeom prst="rect">
            <a:avLst/>
          </a:prstGeom>
        </p:spPr>
      </p:pic>
      <p:pic>
        <p:nvPicPr>
          <p:cNvPr id="14" name="Graphic 22" descr="Back with solid fill">
            <a:extLst>
              <a:ext uri="{FF2B5EF4-FFF2-40B4-BE49-F238E27FC236}">
                <a16:creationId xmlns:a16="http://schemas.microsoft.com/office/drawing/2014/main" id="{11267DBF-26DC-AEC3-A4EC-EA50742686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200000" flipH="1">
            <a:off x="1026017" y="3980645"/>
            <a:ext cx="1350135" cy="903668"/>
          </a:xfrm>
          <a:prstGeom prst="rect">
            <a:avLst/>
          </a:prstGeom>
        </p:spPr>
      </p:pic>
      <p:pic>
        <p:nvPicPr>
          <p:cNvPr id="16" name="Graphic 12" descr="Planet earth and moon">
            <a:extLst>
              <a:ext uri="{FF2B5EF4-FFF2-40B4-BE49-F238E27FC236}">
                <a16:creationId xmlns:a16="http://schemas.microsoft.com/office/drawing/2014/main" id="{C3A64114-F297-78AA-685B-34D6D9ABC7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85397" y="-278515"/>
            <a:ext cx="2904565" cy="292249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0AAC4-378D-52A2-9F67-8594CAD88C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87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8EA16-E733-E2AB-A750-7D4A783ED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745"/>
            <a:ext cx="10515600" cy="1325563"/>
          </a:xfrm>
        </p:spPr>
        <p:txBody>
          <a:bodyPr/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Key Goals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69097A-DA11-4BD7-F6A6-5FE38F5F9772}"/>
              </a:ext>
            </a:extLst>
          </p:cNvPr>
          <p:cNvSpPr txBox="1"/>
          <p:nvPr/>
        </p:nvSpPr>
        <p:spPr>
          <a:xfrm>
            <a:off x="10610670" y="559448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983E976D-680E-061A-A319-B135147E1598}"/>
              </a:ext>
            </a:extLst>
          </p:cNvPr>
          <p:cNvSpPr txBox="1">
            <a:spLocks/>
          </p:cNvSpPr>
          <p:nvPr/>
        </p:nvSpPr>
        <p:spPr>
          <a:xfrm>
            <a:off x="10367684" y="5605883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Joshua Baldwin</a:t>
            </a:r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CAF6906-4982-9C8E-8D8D-8E8EB14CA99C}"/>
              </a:ext>
            </a:extLst>
          </p:cNvPr>
          <p:cNvSpPr/>
          <p:nvPr/>
        </p:nvSpPr>
        <p:spPr>
          <a:xfrm>
            <a:off x="4443074" y="2520053"/>
            <a:ext cx="3180635" cy="1228554"/>
          </a:xfrm>
          <a:prstGeom prst="roundRect">
            <a:avLst/>
          </a:prstGeom>
          <a:solidFill>
            <a:srgbClr val="00CFB4"/>
          </a:solidFill>
          <a:ln>
            <a:solidFill>
              <a:srgbClr val="00CF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cs typeface="Calibri"/>
              </a:rPr>
              <a:t>Mobility</a:t>
            </a:r>
          </a:p>
          <a:p>
            <a:pPr algn="ctr"/>
            <a:endParaRPr lang="en-US" sz="2800" b="1">
              <a:cs typeface="Calibri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B60624D-3EC7-AD5B-A157-86BC44403E61}"/>
              </a:ext>
            </a:extLst>
          </p:cNvPr>
          <p:cNvSpPr/>
          <p:nvPr/>
        </p:nvSpPr>
        <p:spPr>
          <a:xfrm>
            <a:off x="8179567" y="2520053"/>
            <a:ext cx="3180634" cy="1228554"/>
          </a:xfrm>
          <a:prstGeom prst="roundRect">
            <a:avLst/>
          </a:prstGeom>
          <a:solidFill>
            <a:srgbClr val="00CFB4"/>
          </a:solidFill>
          <a:ln>
            <a:solidFill>
              <a:srgbClr val="00CF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cs typeface="Calibri"/>
              </a:rPr>
              <a:t>Resists Regolith</a:t>
            </a:r>
          </a:p>
          <a:p>
            <a:pPr algn="ctr"/>
            <a:endParaRPr lang="en-US" sz="2800" b="1">
              <a:cs typeface="Calibri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3FFDC63-E871-6CC8-C546-0529E4BEE41E}"/>
              </a:ext>
            </a:extLst>
          </p:cNvPr>
          <p:cNvSpPr/>
          <p:nvPr/>
        </p:nvSpPr>
        <p:spPr>
          <a:xfrm>
            <a:off x="778468" y="2520053"/>
            <a:ext cx="3180634" cy="1228554"/>
          </a:xfrm>
          <a:prstGeom prst="roundRect">
            <a:avLst/>
          </a:prstGeom>
          <a:solidFill>
            <a:srgbClr val="00CFB4"/>
          </a:solidFill>
          <a:ln>
            <a:solidFill>
              <a:srgbClr val="00CF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cs typeface="Calibri"/>
              </a:rPr>
              <a:t>Lightweight</a:t>
            </a:r>
          </a:p>
          <a:p>
            <a:pPr algn="ctr"/>
            <a:endParaRPr lang="en-US" sz="2800" b="1">
              <a:cs typeface="Calibri"/>
            </a:endParaRPr>
          </a:p>
        </p:txBody>
      </p:sp>
      <p:pic>
        <p:nvPicPr>
          <p:cNvPr id="27" name="Graphic 27" descr="Telescope with planets">
            <a:extLst>
              <a:ext uri="{FF2B5EF4-FFF2-40B4-BE49-F238E27FC236}">
                <a16:creationId xmlns:a16="http://schemas.microsoft.com/office/drawing/2014/main" id="{53939FDB-A4B1-35AD-1D31-E8157F372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099" y="-103977"/>
            <a:ext cx="2307465" cy="23074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F08372-4418-6EEF-2189-D59EEF460BC7}"/>
              </a:ext>
            </a:extLst>
          </p:cNvPr>
          <p:cNvSpPr txBox="1"/>
          <p:nvPr/>
        </p:nvSpPr>
        <p:spPr>
          <a:xfrm>
            <a:off x="835742" y="4561155"/>
            <a:ext cx="841887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Graphic 8" descr="Moon and stars with solid fill">
            <a:extLst>
              <a:ext uri="{FF2B5EF4-FFF2-40B4-BE49-F238E27FC236}">
                <a16:creationId xmlns:a16="http://schemas.microsoft.com/office/drawing/2014/main" id="{3E57FB40-EDFD-E42D-1DC9-16E8F7104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51217" y="262865"/>
            <a:ext cx="1118385" cy="1118385"/>
          </a:xfrm>
          <a:prstGeom prst="rect">
            <a:avLst/>
          </a:prstGeom>
        </p:spPr>
      </p:pic>
      <p:pic>
        <p:nvPicPr>
          <p:cNvPr id="9" name="Graphic 9" descr="Stars with solid fill">
            <a:extLst>
              <a:ext uri="{FF2B5EF4-FFF2-40B4-BE49-F238E27FC236}">
                <a16:creationId xmlns:a16="http://schemas.microsoft.com/office/drawing/2014/main" id="{8B5EDC75-B210-6E09-D97C-E462C39F0D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46700" y="379102"/>
            <a:ext cx="672353" cy="672353"/>
          </a:xfrm>
          <a:prstGeom prst="rect">
            <a:avLst/>
          </a:prstGeom>
        </p:spPr>
      </p:pic>
      <p:pic>
        <p:nvPicPr>
          <p:cNvPr id="10" name="Graphic 10" descr="An organic corner shape">
            <a:extLst>
              <a:ext uri="{FF2B5EF4-FFF2-40B4-BE49-F238E27FC236}">
                <a16:creationId xmlns:a16="http://schemas.microsoft.com/office/drawing/2014/main" id="{5B4E5159-1234-9DF9-828D-6F7EB4FB1D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71033" y="3119034"/>
            <a:ext cx="2273086" cy="3319221"/>
          </a:xfrm>
          <a:prstGeom prst="rect">
            <a:avLst/>
          </a:prstGeom>
        </p:spPr>
      </p:pic>
      <p:pic>
        <p:nvPicPr>
          <p:cNvPr id="11" name="Graphic 19" descr="Weights Uneven outline">
            <a:extLst>
              <a:ext uri="{FF2B5EF4-FFF2-40B4-BE49-F238E27FC236}">
                <a16:creationId xmlns:a16="http://schemas.microsoft.com/office/drawing/2014/main" id="{51F3F19D-8128-C7E5-B165-3DC60019AE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53608" y="3070017"/>
            <a:ext cx="636494" cy="645459"/>
          </a:xfrm>
          <a:prstGeom prst="rect">
            <a:avLst/>
          </a:prstGeom>
        </p:spPr>
      </p:pic>
      <p:pic>
        <p:nvPicPr>
          <p:cNvPr id="13" name="Graphic 18" descr="Dance steps outline">
            <a:extLst>
              <a:ext uri="{FF2B5EF4-FFF2-40B4-BE49-F238E27FC236}">
                <a16:creationId xmlns:a16="http://schemas.microsoft.com/office/drawing/2014/main" id="{ABCE6723-9F77-27C1-C198-C8E7BDFA1D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711010" y="3086274"/>
            <a:ext cx="636002" cy="610290"/>
          </a:xfrm>
          <a:prstGeom prst="rect">
            <a:avLst/>
          </a:prstGeom>
        </p:spPr>
      </p:pic>
      <p:pic>
        <p:nvPicPr>
          <p:cNvPr id="15" name="Graphic 17" descr="Shield outline">
            <a:extLst>
              <a:ext uri="{FF2B5EF4-FFF2-40B4-BE49-F238E27FC236}">
                <a16:creationId xmlns:a16="http://schemas.microsoft.com/office/drawing/2014/main" id="{9E5FAA27-8DDE-6AD5-A3BA-B120DB5357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458159" y="3073564"/>
            <a:ext cx="631174" cy="63895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351AB-BA4B-6428-14A2-1DF00359C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360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4322-41F8-E8C0-51BD-2FCF68430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658" y="223973"/>
            <a:ext cx="10506420" cy="967515"/>
          </a:xfrm>
        </p:spPr>
        <p:txBody>
          <a:bodyPr/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Targets and Metrics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48AA0A6-77C3-5FCD-D5AE-67508978A60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Joshua Baldwin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182A7B-435C-9930-CC69-2AA13219F555}"/>
              </a:ext>
            </a:extLst>
          </p:cNvPr>
          <p:cNvSpPr txBox="1"/>
          <p:nvPr/>
        </p:nvSpPr>
        <p:spPr>
          <a:xfrm>
            <a:off x="13852916" y="3050722"/>
            <a:ext cx="180974" cy="3619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6" name="Graphic 6" descr="Bullseye with solid fill">
            <a:extLst>
              <a:ext uri="{FF2B5EF4-FFF2-40B4-BE49-F238E27FC236}">
                <a16:creationId xmlns:a16="http://schemas.microsoft.com/office/drawing/2014/main" id="{6C49945A-9CAD-2D97-8D7A-C633F5738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52834" y="194899"/>
            <a:ext cx="996450" cy="99645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3AE4FA3-6D3B-C16B-705F-2EF0B1182EDB}"/>
              </a:ext>
            </a:extLst>
          </p:cNvPr>
          <p:cNvSpPr/>
          <p:nvPr/>
        </p:nvSpPr>
        <p:spPr>
          <a:xfrm>
            <a:off x="4384002" y="1541977"/>
            <a:ext cx="3434060" cy="1398999"/>
          </a:xfrm>
          <a:prstGeom prst="roundRect">
            <a:avLst/>
          </a:prstGeom>
          <a:solidFill>
            <a:srgbClr val="EE2737">
              <a:alpha val="80000"/>
            </a:srgbClr>
          </a:solidFill>
          <a:ln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atin typeface="Arial"/>
                <a:ea typeface="+mn-lt"/>
                <a:cs typeface="+mn-lt"/>
              </a:rPr>
              <a:t>Avoids Obstacles</a:t>
            </a:r>
          </a:p>
          <a:p>
            <a:pPr algn="ctr"/>
            <a:endParaRPr lang="en-US" sz="2400" b="1">
              <a:latin typeface="Arial"/>
              <a:cs typeface="Calibri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254F5BD-5918-0C97-C52D-C0B020E7ACF7}"/>
              </a:ext>
            </a:extLst>
          </p:cNvPr>
          <p:cNvSpPr/>
          <p:nvPr/>
        </p:nvSpPr>
        <p:spPr>
          <a:xfrm>
            <a:off x="556073" y="1541977"/>
            <a:ext cx="3434060" cy="1398999"/>
          </a:xfrm>
          <a:prstGeom prst="roundRect">
            <a:avLst/>
          </a:prstGeom>
          <a:solidFill>
            <a:srgbClr val="EE2737">
              <a:alpha val="80000"/>
            </a:srgbClr>
          </a:solidFill>
          <a:ln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atin typeface="Arial"/>
                <a:ea typeface="+mn-lt"/>
                <a:cs typeface="+mn-lt"/>
              </a:rPr>
              <a:t>Controls Velocity</a:t>
            </a:r>
          </a:p>
          <a:p>
            <a:pPr algn="ctr"/>
            <a:endParaRPr lang="en-US" sz="2400" b="1">
              <a:latin typeface="Arial"/>
              <a:cs typeface="Calibri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E9AC241-78FE-8573-9220-C94905AB13D4}"/>
              </a:ext>
            </a:extLst>
          </p:cNvPr>
          <p:cNvSpPr/>
          <p:nvPr/>
        </p:nvSpPr>
        <p:spPr>
          <a:xfrm>
            <a:off x="8211931" y="1541976"/>
            <a:ext cx="3434060" cy="1398999"/>
          </a:xfrm>
          <a:prstGeom prst="roundRect">
            <a:avLst/>
          </a:prstGeom>
          <a:solidFill>
            <a:srgbClr val="EE2737">
              <a:alpha val="80000"/>
            </a:srgbClr>
          </a:solidFill>
          <a:ln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atin typeface="Arial"/>
                <a:ea typeface="+mn-lt"/>
                <a:cs typeface="+mn-lt"/>
              </a:rPr>
              <a:t>Maintains Balance</a:t>
            </a:r>
          </a:p>
          <a:p>
            <a:pPr algn="ctr"/>
            <a:endParaRPr lang="en-US" sz="2400" b="1">
              <a:latin typeface="Arial"/>
              <a:cs typeface="Calibri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565666-A9C7-FCED-696D-D8381B07145E}"/>
              </a:ext>
            </a:extLst>
          </p:cNvPr>
          <p:cNvSpPr/>
          <p:nvPr/>
        </p:nvSpPr>
        <p:spPr>
          <a:xfrm>
            <a:off x="2465554" y="3496282"/>
            <a:ext cx="3434060" cy="1398999"/>
          </a:xfrm>
          <a:prstGeom prst="roundRect">
            <a:avLst/>
          </a:prstGeom>
          <a:solidFill>
            <a:srgbClr val="EE2737">
              <a:alpha val="80000"/>
            </a:srgbClr>
          </a:solidFill>
          <a:ln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atin typeface="Arial"/>
                <a:ea typeface="+mn-lt"/>
                <a:cs typeface="+mn-lt"/>
              </a:rPr>
              <a:t>Prevents Immobilization</a:t>
            </a:r>
          </a:p>
          <a:p>
            <a:pPr algn="ctr"/>
            <a:endParaRPr lang="en-US" sz="2400" b="1">
              <a:latin typeface="Arial"/>
              <a:cs typeface="Calibri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0115A7E-3E25-7F96-24ED-79136414184E}"/>
              </a:ext>
            </a:extLst>
          </p:cNvPr>
          <p:cNvSpPr/>
          <p:nvPr/>
        </p:nvSpPr>
        <p:spPr>
          <a:xfrm>
            <a:off x="6302449" y="3496282"/>
            <a:ext cx="3434060" cy="1398999"/>
          </a:xfrm>
          <a:prstGeom prst="roundRect">
            <a:avLst/>
          </a:prstGeom>
          <a:solidFill>
            <a:srgbClr val="EE2737">
              <a:alpha val="80000"/>
            </a:srgbClr>
          </a:solidFill>
          <a:ln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atin typeface="Arial"/>
                <a:ea typeface="+mn-lt"/>
                <a:cs typeface="+mn-lt"/>
              </a:rPr>
              <a:t>Regolith Protection</a:t>
            </a:r>
          </a:p>
          <a:p>
            <a:pPr algn="ctr"/>
            <a:endParaRPr lang="en-US" sz="2400" b="1">
              <a:latin typeface="Arial"/>
              <a:cs typeface="Calibri"/>
            </a:endParaRPr>
          </a:p>
        </p:txBody>
      </p:sp>
      <p:pic>
        <p:nvPicPr>
          <p:cNvPr id="14" name="Graphic 14" descr="Speedometer Low with solid fill">
            <a:extLst>
              <a:ext uri="{FF2B5EF4-FFF2-40B4-BE49-F238E27FC236}">
                <a16:creationId xmlns:a16="http://schemas.microsoft.com/office/drawing/2014/main" id="{2AFAE1AD-ED66-E679-A9BB-CD860E581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83977" y="2147046"/>
            <a:ext cx="914400" cy="914400"/>
          </a:xfrm>
          <a:prstGeom prst="rect">
            <a:avLst/>
          </a:prstGeom>
        </p:spPr>
      </p:pic>
      <p:pic>
        <p:nvPicPr>
          <p:cNvPr id="16" name="Graphic 16" descr="Treasure Map with solid fill">
            <a:extLst>
              <a:ext uri="{FF2B5EF4-FFF2-40B4-BE49-F238E27FC236}">
                <a16:creationId xmlns:a16="http://schemas.microsoft.com/office/drawing/2014/main" id="{677A64B1-DCF0-B1B7-7D78-0C4F0D835F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91201" y="2299445"/>
            <a:ext cx="618565" cy="600637"/>
          </a:xfrm>
          <a:prstGeom prst="rect">
            <a:avLst/>
          </a:prstGeom>
        </p:spPr>
      </p:pic>
      <p:pic>
        <p:nvPicPr>
          <p:cNvPr id="17" name="Graphic 17" descr="Robot with solid fill">
            <a:extLst>
              <a:ext uri="{FF2B5EF4-FFF2-40B4-BE49-F238E27FC236}">
                <a16:creationId xmlns:a16="http://schemas.microsoft.com/office/drawing/2014/main" id="{3A02F441-8B6C-30FA-9872-B975FB3422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63953" y="2380130"/>
            <a:ext cx="528918" cy="528918"/>
          </a:xfrm>
          <a:prstGeom prst="rect">
            <a:avLst/>
          </a:prstGeom>
        </p:spPr>
      </p:pic>
      <p:pic>
        <p:nvPicPr>
          <p:cNvPr id="34" name="Graphic 34" descr="Line arrow: Rotate left with solid fill">
            <a:extLst>
              <a:ext uri="{FF2B5EF4-FFF2-40B4-BE49-F238E27FC236}">
                <a16:creationId xmlns:a16="http://schemas.microsoft.com/office/drawing/2014/main" id="{456BC0FC-BD71-3FB9-C170-D7F04218C2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520000">
            <a:off x="9645008" y="2209220"/>
            <a:ext cx="475130" cy="403413"/>
          </a:xfrm>
          <a:prstGeom prst="rect">
            <a:avLst/>
          </a:prstGeom>
        </p:spPr>
      </p:pic>
      <p:pic>
        <p:nvPicPr>
          <p:cNvPr id="35" name="Graphic 35" descr="Crawl with solid fill">
            <a:extLst>
              <a:ext uri="{FF2B5EF4-FFF2-40B4-BE49-F238E27FC236}">
                <a16:creationId xmlns:a16="http://schemas.microsoft.com/office/drawing/2014/main" id="{1F14F3CF-99A3-3614-FF35-54C50E6CE8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63788" y="4298575"/>
            <a:ext cx="645459" cy="645460"/>
          </a:xfrm>
          <a:prstGeom prst="rect">
            <a:avLst/>
          </a:prstGeom>
        </p:spPr>
      </p:pic>
      <p:pic>
        <p:nvPicPr>
          <p:cNvPr id="36" name="Graphic 36" descr="Shield Tick with solid fill">
            <a:extLst>
              <a:ext uri="{FF2B5EF4-FFF2-40B4-BE49-F238E27FC236}">
                <a16:creationId xmlns:a16="http://schemas.microsoft.com/office/drawing/2014/main" id="{CFAF4C8D-1A75-6926-4C77-DCF07B9EF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700682" y="4217893"/>
            <a:ext cx="645459" cy="65442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5D8824-52BE-33C7-34A6-104DCD172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62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49693-9310-1841-F09D-7C7353DC1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095" y="149074"/>
            <a:ext cx="10515600" cy="1325563"/>
          </a:xfrm>
        </p:spPr>
        <p:txBody>
          <a:bodyPr/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Concept Generation–High Fidelity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3E06B0-4A48-BD0E-47BB-B075BEC1FAD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Joshua Baldwin</a:t>
            </a:r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76BAB10-165A-5F0C-5023-E6EC4BEA2B0C}"/>
              </a:ext>
            </a:extLst>
          </p:cNvPr>
          <p:cNvSpPr/>
          <p:nvPr/>
        </p:nvSpPr>
        <p:spPr>
          <a:xfrm>
            <a:off x="508408" y="1642444"/>
            <a:ext cx="3466346" cy="1421011"/>
          </a:xfrm>
          <a:prstGeom prst="roundRect">
            <a:avLst/>
          </a:prstGeom>
          <a:solidFill>
            <a:srgbClr val="23619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atin typeface="Arial"/>
                <a:ea typeface="+mn-lt"/>
                <a:cs typeface="+mn-lt"/>
              </a:rPr>
              <a:t>Jansen Mechanism Kinetic Linkage</a:t>
            </a:r>
            <a:endParaRPr lang="en-US" sz="2400">
              <a:latin typeface="Arial"/>
              <a:cs typeface="Calibri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4A86F13-BC49-C487-2BD3-98075E4797C9}"/>
              </a:ext>
            </a:extLst>
          </p:cNvPr>
          <p:cNvSpPr/>
          <p:nvPr/>
        </p:nvSpPr>
        <p:spPr>
          <a:xfrm>
            <a:off x="4362488" y="1639862"/>
            <a:ext cx="3466345" cy="1421011"/>
          </a:xfrm>
          <a:prstGeom prst="roundRect">
            <a:avLst/>
          </a:prstGeom>
          <a:solidFill>
            <a:srgbClr val="23619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atin typeface="Arial"/>
                <a:ea typeface="+mn-lt"/>
                <a:cs typeface="+mn-lt"/>
              </a:rPr>
              <a:t>4-legged Rover with Snowshoes</a:t>
            </a:r>
            <a:endParaRPr lang="en-US" sz="2400" b="1">
              <a:latin typeface="Arial"/>
              <a:cs typeface="Calibri" panose="020F0502020204030204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6CD97AD-F778-AD5B-D2F0-87B80853ED85}"/>
              </a:ext>
            </a:extLst>
          </p:cNvPr>
          <p:cNvSpPr/>
          <p:nvPr/>
        </p:nvSpPr>
        <p:spPr>
          <a:xfrm>
            <a:off x="8211358" y="1643737"/>
            <a:ext cx="3466346" cy="1421011"/>
          </a:xfrm>
          <a:prstGeom prst="roundRect">
            <a:avLst/>
          </a:prstGeom>
          <a:solidFill>
            <a:srgbClr val="23619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atin typeface="Arial"/>
                <a:ea typeface="+mn-lt"/>
                <a:cs typeface="+mn-lt"/>
              </a:rPr>
              <a:t>Office Chair Design</a:t>
            </a:r>
            <a:endParaRPr lang="en-US" sz="2400">
              <a:latin typeface="Arial"/>
              <a:cs typeface="Calibri" panose="020F0502020204030204"/>
            </a:endParaRPr>
          </a:p>
        </p:txBody>
      </p:sp>
      <p:pic>
        <p:nvPicPr>
          <p:cNvPr id="6" name="Picture 7" descr="Shape, polygon&#10;&#10;Description automatically generated">
            <a:extLst>
              <a:ext uri="{FF2B5EF4-FFF2-40B4-BE49-F238E27FC236}">
                <a16:creationId xmlns:a16="http://schemas.microsoft.com/office/drawing/2014/main" id="{2FC137B8-084B-B681-5808-C65C018F1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393" y="3286316"/>
            <a:ext cx="1897092" cy="2474202"/>
          </a:xfrm>
          <a:prstGeom prst="rect">
            <a:avLst/>
          </a:prstGeom>
        </p:spPr>
      </p:pic>
      <p:pic>
        <p:nvPicPr>
          <p:cNvPr id="10" name="Picture 6" descr="Shape&#10;&#10;Description automatically generated">
            <a:extLst>
              <a:ext uri="{FF2B5EF4-FFF2-40B4-BE49-F238E27FC236}">
                <a16:creationId xmlns:a16="http://schemas.microsoft.com/office/drawing/2014/main" id="{1AC74759-B458-DC80-C1BA-8B78B44EB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24200" y="3318555"/>
            <a:ext cx="3290924" cy="2062395"/>
          </a:xfrm>
        </p:spPr>
      </p:pic>
      <p:pic>
        <p:nvPicPr>
          <p:cNvPr id="13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0A904688-470A-8F63-C9F5-27276842F7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706" t="1004" r="-223" b="-114"/>
          <a:stretch/>
        </p:blipFill>
        <p:spPr>
          <a:xfrm rot="5400000">
            <a:off x="4968557" y="2455965"/>
            <a:ext cx="2243691" cy="39072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C5D5C8-1B37-56DA-F638-CF2724329A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357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5EABDFE-F83C-4BD7-885C-5C292B0A824A}" vid="{D8D23F16-7882-4D30-A2C3-8840AF0B5C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0702AFAB896F49BAA5E5CC45A6A150" ma:contentTypeVersion="2" ma:contentTypeDescription="Create a new document." ma:contentTypeScope="" ma:versionID="fe5b61bd960c0914cea6857ea1e68774">
  <xsd:schema xmlns:xsd="http://www.w3.org/2001/XMLSchema" xmlns:xs="http://www.w3.org/2001/XMLSchema" xmlns:p="http://schemas.microsoft.com/office/2006/metadata/properties" xmlns:ns2="35d81135-31f0-4db5-8d55-9fcc6d23a5fe" targetNamespace="http://schemas.microsoft.com/office/2006/metadata/properties" ma:root="true" ma:fieldsID="3b797b8d15a8184f546fb2d3d1bdcf50" ns2:_="">
    <xsd:import namespace="35d81135-31f0-4db5-8d55-9fcc6d23a5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d81135-31f0-4db5-8d55-9fcc6d23a5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0E5F856-77A2-449B-9D2E-4827E4D19917}">
  <ds:schemaRefs>
    <ds:schemaRef ds:uri="35d81135-31f0-4db5-8d55-9fcc6d23a5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F814D42-2E3E-474C-8A27-2E96C34A4D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19C908-08D0-41E5-8AAB-BAC87D06F98F}">
  <ds:schemaRefs>
    <ds:schemaRef ds:uri="35d81135-31f0-4db5-8d55-9fcc6d23a5f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EML 4551-2 2019 Widescreen 190128</Template>
  <TotalTime>0</TotalTime>
  <Words>1180</Words>
  <Application>Microsoft Macintosh PowerPoint</Application>
  <PresentationFormat>Widescreen</PresentationFormat>
  <Paragraphs>284</Paragraphs>
  <Slides>52</Slides>
  <Notes>5</Notes>
  <HiddenSlides>14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5" baseType="lpstr">
      <vt:lpstr>Arial</vt:lpstr>
      <vt:lpstr>Calibri</vt:lpstr>
      <vt:lpstr>Office Theme</vt:lpstr>
      <vt:lpstr>Movement Through Regolith</vt:lpstr>
      <vt:lpstr>Meet the Team</vt:lpstr>
      <vt:lpstr>Sponsor and Advisor</vt:lpstr>
      <vt:lpstr>Overview of Previous Work </vt:lpstr>
      <vt:lpstr>Project Overview</vt:lpstr>
      <vt:lpstr>Objective</vt:lpstr>
      <vt:lpstr>Key Goals</vt:lpstr>
      <vt:lpstr>Targets and Metrics</vt:lpstr>
      <vt:lpstr>Concept Generation–High Fidelity</vt:lpstr>
      <vt:lpstr>Concept Generation–High Fidelity</vt:lpstr>
      <vt:lpstr>What Has Changed?</vt:lpstr>
      <vt:lpstr>Current Work </vt:lpstr>
      <vt:lpstr>Foot Lattice Testing</vt:lpstr>
      <vt:lpstr>The Drop Test 2.0</vt:lpstr>
      <vt:lpstr>The Drop Test 2.0</vt:lpstr>
      <vt:lpstr>Foot Designs </vt:lpstr>
      <vt:lpstr>Foot Design 1</vt:lpstr>
      <vt:lpstr>Foot Design 2</vt:lpstr>
      <vt:lpstr>Foot Design 3</vt:lpstr>
      <vt:lpstr>Ankle Joint Designs </vt:lpstr>
      <vt:lpstr> Flexing Joint</vt:lpstr>
      <vt:lpstr>Rigid Joint</vt:lpstr>
      <vt:lpstr>Spring Joint</vt:lpstr>
      <vt:lpstr>Ball and Socket Joint</vt:lpstr>
      <vt:lpstr>Cartilage Joint </vt:lpstr>
      <vt:lpstr>What Comes Next? </vt:lpstr>
      <vt:lpstr>References</vt:lpstr>
      <vt:lpstr>References </vt:lpstr>
      <vt:lpstr>Manufacturing</vt:lpstr>
      <vt:lpstr>Testing</vt:lpstr>
      <vt:lpstr>Project Management</vt:lpstr>
      <vt:lpstr># Most Important Points</vt:lpstr>
      <vt:lpstr>Lessons Learned</vt:lpstr>
      <vt:lpstr>Reference</vt:lpstr>
      <vt:lpstr>Questions (be sure to design your own)</vt:lpstr>
      <vt:lpstr>Backup Slides</vt:lpstr>
      <vt:lpstr>Foot Lattice Testing</vt:lpstr>
      <vt:lpstr>Functional Decomp Backup</vt:lpstr>
      <vt:lpstr>PowerPoint Presentation</vt:lpstr>
      <vt:lpstr>PowerPoint Presentation</vt:lpstr>
      <vt:lpstr>PowerPoint Presentation</vt:lpstr>
      <vt:lpstr>PowerPoint Presentation</vt:lpstr>
      <vt:lpstr>Concept Selection Backup</vt:lpstr>
      <vt:lpstr> </vt:lpstr>
      <vt:lpstr>Pugh Chart</vt:lpstr>
      <vt:lpstr>Pugh Chart</vt:lpstr>
      <vt:lpstr>Pugh Chart</vt:lpstr>
      <vt:lpstr>Detailed Math Backup</vt:lpstr>
      <vt:lpstr>Standard Shapes</vt:lpstr>
      <vt:lpstr>Approved Logos</vt:lpstr>
      <vt:lpstr>Color Palette</vt:lpstr>
      <vt:lpstr>APA Tables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Shayne McConomy</dc:creator>
  <cp:lastModifiedBy>Emily Dawson</cp:lastModifiedBy>
  <cp:revision>38</cp:revision>
  <dcterms:created xsi:type="dcterms:W3CDTF">2019-02-05T17:04:43Z</dcterms:created>
  <dcterms:modified xsi:type="dcterms:W3CDTF">2023-01-26T03:29:44Z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0x010100790702AFAB896F49BAA5E5CC45A6A150</vt:lpwstr>
  </property>
</Properties>
</file>